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</p:sldMasterIdLst>
  <p:notesMasterIdLst>
    <p:notesMasterId r:id="rId25"/>
  </p:notesMasterIdLst>
  <p:sldIdLst>
    <p:sldId id="1864" r:id="rId5"/>
    <p:sldId id="1913" r:id="rId6"/>
    <p:sldId id="1914" r:id="rId7"/>
    <p:sldId id="1896" r:id="rId8"/>
    <p:sldId id="1898" r:id="rId9"/>
    <p:sldId id="1899" r:id="rId10"/>
    <p:sldId id="1912" r:id="rId11"/>
    <p:sldId id="1897" r:id="rId12"/>
    <p:sldId id="1900" r:id="rId13"/>
    <p:sldId id="1901" r:id="rId14"/>
    <p:sldId id="1902" r:id="rId15"/>
    <p:sldId id="1903" r:id="rId16"/>
    <p:sldId id="1904" r:id="rId17"/>
    <p:sldId id="1905" r:id="rId18"/>
    <p:sldId id="1906" r:id="rId19"/>
    <p:sldId id="1907" r:id="rId20"/>
    <p:sldId id="1908" r:id="rId21"/>
    <p:sldId id="1909" r:id="rId22"/>
    <p:sldId id="1910" r:id="rId23"/>
    <p:sldId id="1911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8388"/>
    <a:srgbClr val="306464"/>
    <a:srgbClr val="FDB034"/>
    <a:srgbClr val="3578AF"/>
    <a:srgbClr val="F9F9F9"/>
    <a:srgbClr val="FFFFFF"/>
    <a:srgbClr val="FBFBFB"/>
    <a:srgbClr val="E23042"/>
    <a:srgbClr val="FE4387"/>
    <a:srgbClr val="FF2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8603FDC-E32A-4AB5-989C-0864C3EAD2B8}" styleName="Styl z motywem 2 — Ak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724" autoAdjust="0"/>
  </p:normalViewPr>
  <p:slideViewPr>
    <p:cSldViewPr snapToGrid="0">
      <p:cViewPr varScale="1">
        <p:scale>
          <a:sx n="93" d="100"/>
          <a:sy n="93" d="100"/>
        </p:scale>
        <p:origin x="704" y="60"/>
      </p:cViewPr>
      <p:guideLst>
        <p:guide orient="horz" pos="2160"/>
        <p:guide pos="480"/>
        <p:guide pos="7200"/>
        <p:guide pos="4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euro\Dropbox\Z_Ma&#322;e\08.%20Dobra%20Termomodernizacja\Wykresy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C:\Users\euro\Dropbox\Z_Ma&#322;e\08.%20Dobra%20Termomodernizacja\Wykresy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C:\Users\euro\Dropbox\Z_Ma&#322;e\08.%20Dobra%20Termomodernizacja\Wykresy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C:\Users\euro\Dropbox\Z_Ma&#322;e\08.%20Dobra%20Termomodernizacja\Wykresy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euro\Dropbox\Z_Ma&#322;e\08.%20Dobra%20Termomodernizacja\Wykresy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euro\Dropbox\Z_Ma&#322;e\08.%20Dobra%20Termomodernizacja\Wykresy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euro\Dropbox\Z_Ma&#322;e\08.%20Dobra%20Termomodernizacja\Wykresy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euro\Dropbox\Z_Ma&#322;e\08.%20Dobra%20Termomodernizacja\Wykresy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euro\Dropbox\Z_Ma&#322;e\08.%20Dobra%20Termomodernizacja\Wykresy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euro\Dropbox\Z_Ma&#322;e\08.%20Dobra%20Termomodernizacja\Wykresy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euro\Dropbox\Z_Ma&#322;e\08.%20Dobra%20Termomodernizacja\Wykres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090453703703703"/>
          <c:y val="0"/>
          <c:w val="0.66616027777777775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Wykresy!$B$28</c:f>
              <c:strCache>
                <c:ptCount val="1"/>
                <c:pt idx="0">
                  <c:v>Ogółem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Wykresy!$A$29:$A$41</c:f>
              <c:strCache>
                <c:ptCount val="13"/>
                <c:pt idx="0">
                  <c:v>Obniżenie kosztów ogrzewania po termomodernizacji</c:v>
                </c:pt>
                <c:pt idx="1">
                  <c:v>Bezpłatne i wiarygodne doradztwo w zakresie 
efektywności energetycznej budynku</c:v>
                </c:pt>
                <c:pt idx="2">
                  <c:v>Program wsparcia finansowego wraz 
w wyborem wykonawcy i przeprowadzeniem remontu</c:v>
                </c:pt>
                <c:pt idx="3">
                  <c:v>Atrakcyjne dofinansowanie</c:v>
                </c:pt>
                <c:pt idx="4">
                  <c:v>Fakt, że wszyscy już mają a ja nie</c:v>
                </c:pt>
                <c:pt idx="5">
                  <c:v>Fakt, że to dobre dla klimatu 
(ekologia i ochrona środowiska)</c:v>
                </c:pt>
                <c:pt idx="6">
                  <c:v>Nie chcę być trucicielem (ochrona zdrowia)</c:v>
                </c:pt>
                <c:pt idx="7">
                  <c:v>Zwiększenie komfortu użytkowania 
– nie trzeba nosić węgla, czyściej w domu</c:v>
                </c:pt>
                <c:pt idx="8">
                  <c:v>Poprawa estetyki i wizerunku domu/mieszkania</c:v>
                </c:pt>
                <c:pt idx="9">
                  <c:v>Gdyby ktoś przeprowadził mnie przez ten proces, 
pomógł wybrać opcje i wykonawcę</c:v>
                </c:pt>
                <c:pt idx="10">
                  <c:v>Inne</c:v>
                </c:pt>
                <c:pt idx="11">
                  <c:v>Nic by mnie nie przekonało</c:v>
                </c:pt>
                <c:pt idx="12">
                  <c:v>Nie wiem, trudno powiedzieć</c:v>
                </c:pt>
              </c:strCache>
            </c:strRef>
          </c:cat>
          <c:val>
            <c:numRef>
              <c:f>Wykresy!$B$29:$B$41</c:f>
              <c:numCache>
                <c:formatCode>0.0%</c:formatCode>
                <c:ptCount val="13"/>
                <c:pt idx="0">
                  <c:v>0.48333333333333334</c:v>
                </c:pt>
                <c:pt idx="1">
                  <c:v>9.166666666666666E-2</c:v>
                </c:pt>
                <c:pt idx="2">
                  <c:v>0.18</c:v>
                </c:pt>
                <c:pt idx="3">
                  <c:v>0.31833333333333336</c:v>
                </c:pt>
                <c:pt idx="4">
                  <c:v>4.4999999999999998E-2</c:v>
                </c:pt>
                <c:pt idx="5">
                  <c:v>0.14166666666666666</c:v>
                </c:pt>
                <c:pt idx="6">
                  <c:v>8.666666666666667E-2</c:v>
                </c:pt>
                <c:pt idx="7">
                  <c:v>0.18</c:v>
                </c:pt>
                <c:pt idx="8">
                  <c:v>0.22166666666666668</c:v>
                </c:pt>
                <c:pt idx="9">
                  <c:v>8.8333333333333333E-2</c:v>
                </c:pt>
                <c:pt idx="10">
                  <c:v>1.1666666666666667E-2</c:v>
                </c:pt>
                <c:pt idx="11">
                  <c:v>3.1666666666666669E-2</c:v>
                </c:pt>
                <c:pt idx="12">
                  <c:v>0.15166666666666667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D0-41D4-BA34-E78D2B39F487}"/>
            </c:ext>
          </c:extLst>
        </c:ser>
        <c:ser>
          <c:idx val="1"/>
          <c:order val="1"/>
          <c:tx>
            <c:strRef>
              <c:f>Wykresy!$C$28</c:f>
              <c:strCache>
                <c:ptCount val="1"/>
                <c:pt idx="0">
                  <c:v>Kobieta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Wykresy!$A$29:$A$41</c:f>
              <c:strCache>
                <c:ptCount val="13"/>
                <c:pt idx="0">
                  <c:v>Obniżenie kosztów ogrzewania po termomodernizacji</c:v>
                </c:pt>
                <c:pt idx="1">
                  <c:v>Bezpłatne i wiarygodne doradztwo w zakresie 
efektywności energetycznej budynku</c:v>
                </c:pt>
                <c:pt idx="2">
                  <c:v>Program wsparcia finansowego wraz 
w wyborem wykonawcy i przeprowadzeniem remontu</c:v>
                </c:pt>
                <c:pt idx="3">
                  <c:v>Atrakcyjne dofinansowanie</c:v>
                </c:pt>
                <c:pt idx="4">
                  <c:v>Fakt, że wszyscy już mają a ja nie</c:v>
                </c:pt>
                <c:pt idx="5">
                  <c:v>Fakt, że to dobre dla klimatu 
(ekologia i ochrona środowiska)</c:v>
                </c:pt>
                <c:pt idx="6">
                  <c:v>Nie chcę być trucicielem (ochrona zdrowia)</c:v>
                </c:pt>
                <c:pt idx="7">
                  <c:v>Zwiększenie komfortu użytkowania 
– nie trzeba nosić węgla, czyściej w domu</c:v>
                </c:pt>
                <c:pt idx="8">
                  <c:v>Poprawa estetyki i wizerunku domu/mieszkania</c:v>
                </c:pt>
                <c:pt idx="9">
                  <c:v>Gdyby ktoś przeprowadził mnie przez ten proces, 
pomógł wybrać opcje i wykonawcę</c:v>
                </c:pt>
                <c:pt idx="10">
                  <c:v>Inne</c:v>
                </c:pt>
                <c:pt idx="11">
                  <c:v>Nic by mnie nie przekonało</c:v>
                </c:pt>
                <c:pt idx="12">
                  <c:v>Nie wiem, trudno powiedzieć</c:v>
                </c:pt>
              </c:strCache>
            </c:strRef>
          </c:cat>
          <c:val>
            <c:numRef>
              <c:f>Wykresy!$C$29:$C$41</c:f>
              <c:numCache>
                <c:formatCode>0.0%</c:formatCode>
                <c:ptCount val="13"/>
                <c:pt idx="0">
                  <c:v>0.42608695652173911</c:v>
                </c:pt>
                <c:pt idx="1">
                  <c:v>9.8550724637681164E-2</c:v>
                </c:pt>
                <c:pt idx="2">
                  <c:v>0.19710144927536233</c:v>
                </c:pt>
                <c:pt idx="3">
                  <c:v>0.32463768115942027</c:v>
                </c:pt>
                <c:pt idx="4">
                  <c:v>4.9275362318840582E-2</c:v>
                </c:pt>
                <c:pt idx="5">
                  <c:v>0.14202898550724638</c:v>
                </c:pt>
                <c:pt idx="6">
                  <c:v>8.4057971014492749E-2</c:v>
                </c:pt>
                <c:pt idx="7">
                  <c:v>0.16521739130434782</c:v>
                </c:pt>
                <c:pt idx="8">
                  <c:v>0.2144927536231884</c:v>
                </c:pt>
                <c:pt idx="9">
                  <c:v>0.10144927536231885</c:v>
                </c:pt>
                <c:pt idx="10">
                  <c:v>1.7391304347826087E-2</c:v>
                </c:pt>
                <c:pt idx="11">
                  <c:v>3.1884057971014491E-2</c:v>
                </c:pt>
                <c:pt idx="12">
                  <c:v>0.17681159420289855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D0-41D4-BA34-E78D2B39F487}"/>
            </c:ext>
          </c:extLst>
        </c:ser>
        <c:ser>
          <c:idx val="2"/>
          <c:order val="2"/>
          <c:tx>
            <c:strRef>
              <c:f>Wykresy!$D$28</c:f>
              <c:strCache>
                <c:ptCount val="1"/>
                <c:pt idx="0">
                  <c:v>Mężczyzna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Wykresy!$A$29:$A$41</c:f>
              <c:strCache>
                <c:ptCount val="13"/>
                <c:pt idx="0">
                  <c:v>Obniżenie kosztów ogrzewania po termomodernizacji</c:v>
                </c:pt>
                <c:pt idx="1">
                  <c:v>Bezpłatne i wiarygodne doradztwo w zakresie 
efektywności energetycznej budynku</c:v>
                </c:pt>
                <c:pt idx="2">
                  <c:v>Program wsparcia finansowego wraz 
w wyborem wykonawcy i przeprowadzeniem remontu</c:v>
                </c:pt>
                <c:pt idx="3">
                  <c:v>Atrakcyjne dofinansowanie</c:v>
                </c:pt>
                <c:pt idx="4">
                  <c:v>Fakt, że wszyscy już mają a ja nie</c:v>
                </c:pt>
                <c:pt idx="5">
                  <c:v>Fakt, że to dobre dla klimatu 
(ekologia i ochrona środowiska)</c:v>
                </c:pt>
                <c:pt idx="6">
                  <c:v>Nie chcę być trucicielem (ochrona zdrowia)</c:v>
                </c:pt>
                <c:pt idx="7">
                  <c:v>Zwiększenie komfortu użytkowania 
– nie trzeba nosić węgla, czyściej w domu</c:v>
                </c:pt>
                <c:pt idx="8">
                  <c:v>Poprawa estetyki i wizerunku domu/mieszkania</c:v>
                </c:pt>
                <c:pt idx="9">
                  <c:v>Gdyby ktoś przeprowadził mnie przez ten proces, 
pomógł wybrać opcje i wykonawcę</c:v>
                </c:pt>
                <c:pt idx="10">
                  <c:v>Inne</c:v>
                </c:pt>
                <c:pt idx="11">
                  <c:v>Nic by mnie nie przekonało</c:v>
                </c:pt>
                <c:pt idx="12">
                  <c:v>Nie wiem, trudno powiedzieć</c:v>
                </c:pt>
              </c:strCache>
            </c:strRef>
          </c:cat>
          <c:val>
            <c:numRef>
              <c:f>Wykresy!$D$29:$D$41</c:f>
              <c:numCache>
                <c:formatCode>0.0%</c:formatCode>
                <c:ptCount val="13"/>
                <c:pt idx="0">
                  <c:v>0.5607843137254902</c:v>
                </c:pt>
                <c:pt idx="1">
                  <c:v>8.2352941176470587E-2</c:v>
                </c:pt>
                <c:pt idx="2">
                  <c:v>0.15686274509803921</c:v>
                </c:pt>
                <c:pt idx="3">
                  <c:v>0.30980392156862746</c:v>
                </c:pt>
                <c:pt idx="4">
                  <c:v>3.9215686274509803E-2</c:v>
                </c:pt>
                <c:pt idx="5">
                  <c:v>0.14117647058823529</c:v>
                </c:pt>
                <c:pt idx="6">
                  <c:v>9.0196078431372548E-2</c:v>
                </c:pt>
                <c:pt idx="7">
                  <c:v>0.2</c:v>
                </c:pt>
                <c:pt idx="8">
                  <c:v>0.23137254901960785</c:v>
                </c:pt>
                <c:pt idx="9">
                  <c:v>7.0588235294117646E-2</c:v>
                </c:pt>
                <c:pt idx="10">
                  <c:v>3.9215686274509803E-3</c:v>
                </c:pt>
                <c:pt idx="11">
                  <c:v>3.1372549019607843E-2</c:v>
                </c:pt>
                <c:pt idx="12">
                  <c:v>0.11764705882352941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D0-41D4-BA34-E78D2B39F4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30"/>
        <c:axId val="563143888"/>
        <c:axId val="563139208"/>
      </c:barChart>
      <c:catAx>
        <c:axId val="5631438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63139208"/>
        <c:crosses val="autoZero"/>
        <c:auto val="1"/>
        <c:lblAlgn val="ctr"/>
        <c:lblOffset val="100"/>
        <c:noMultiLvlLbl val="0"/>
      </c:catAx>
      <c:valAx>
        <c:axId val="563139208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563143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7746546296296302"/>
          <c:y val="0.80662777777777783"/>
          <c:w val="0.12113388888888889"/>
          <c:h val="0.193372222222222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+mn-lt"/>
        </a:defRPr>
      </a:pPr>
      <a:endParaRPr lang="pl-PL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077907407407407"/>
          <c:y val="6.4029292929292936E-2"/>
          <c:w val="0.81107388888888887"/>
          <c:h val="0.7882047979797980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Wykresy!$O$390</c:f>
              <c:strCache>
                <c:ptCount val="1"/>
                <c:pt idx="0">
                  <c:v>Kredyt na preferencyjnych warunkach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1.41111111111110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4F3-439F-BD4A-FF618B5009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Wykresy!$M$391:$N$410</c:f>
              <c:multiLvlStrCache>
                <c:ptCount val="20"/>
                <c:lvl>
                  <c:pt idx="0">
                    <c:v>Ogółem</c:v>
                  </c:pt>
                  <c:pt idx="1">
                    <c:v>Kobieta</c:v>
                  </c:pt>
                  <c:pt idx="2">
                    <c:v>Mężczyzna</c:v>
                  </c:pt>
                  <c:pt idx="3">
                    <c:v>18-29</c:v>
                  </c:pt>
                  <c:pt idx="4">
                    <c:v>30-39</c:v>
                  </c:pt>
                  <c:pt idx="5">
                    <c:v>40-49</c:v>
                  </c:pt>
                  <c:pt idx="6">
                    <c:v>50-59</c:v>
                  </c:pt>
                  <c:pt idx="7">
                    <c:v>60-65</c:v>
                  </c:pt>
                  <c:pt idx="8">
                    <c:v>Powyżej 65 </c:v>
                  </c:pt>
                  <c:pt idx="9">
                    <c:v>Podstawowe/gimnazjalne</c:v>
                  </c:pt>
                  <c:pt idx="10">
                    <c:v>Zawodowe/branżowe</c:v>
                  </c:pt>
                  <c:pt idx="11">
                    <c:v>Średnie ogólnokształcące</c:v>
                  </c:pt>
                  <c:pt idx="12">
                    <c:v>Średnie zawodowe</c:v>
                  </c:pt>
                  <c:pt idx="13">
                    <c:v>Policealne</c:v>
                  </c:pt>
                  <c:pt idx="14">
                    <c:v>Wyższe</c:v>
                  </c:pt>
                  <c:pt idx="15">
                    <c:v>bytomski</c:v>
                  </c:pt>
                  <c:pt idx="16">
                    <c:v>gliwicki</c:v>
                  </c:pt>
                  <c:pt idx="17">
                    <c:v>katowicki</c:v>
                  </c:pt>
                  <c:pt idx="18">
                    <c:v>sosnowiecki</c:v>
                  </c:pt>
                  <c:pt idx="19">
                    <c:v>tyski</c:v>
                  </c:pt>
                </c:lvl>
                <c:lvl>
                  <c:pt idx="1">
                    <c:v>Płeć</c:v>
                  </c:pt>
                  <c:pt idx="3">
                    <c:v>Wiek</c:v>
                  </c:pt>
                  <c:pt idx="9">
                    <c:v>Wykształcenie</c:v>
                  </c:pt>
                  <c:pt idx="15">
                    <c:v>Podregion</c:v>
                  </c:pt>
                </c:lvl>
              </c:multiLvlStrCache>
            </c:multiLvlStrRef>
          </c:cat>
          <c:val>
            <c:numRef>
              <c:f>Wykresy!$O$391:$O$410</c:f>
              <c:numCache>
                <c:formatCode>0.0%</c:formatCode>
                <c:ptCount val="20"/>
                <c:pt idx="0">
                  <c:v>7.0000000000000007E-2</c:v>
                </c:pt>
                <c:pt idx="1">
                  <c:v>6.3768115942028983E-2</c:v>
                </c:pt>
                <c:pt idx="2">
                  <c:v>7.8431372549019607E-2</c:v>
                </c:pt>
                <c:pt idx="3">
                  <c:v>8.1395348837209308E-2</c:v>
                </c:pt>
                <c:pt idx="4">
                  <c:v>7.6923076923076927E-2</c:v>
                </c:pt>
                <c:pt idx="5">
                  <c:v>8.2089552238805971E-2</c:v>
                </c:pt>
                <c:pt idx="6">
                  <c:v>5.5555555555555552E-2</c:v>
                </c:pt>
                <c:pt idx="7">
                  <c:v>7.8431372549019607E-2</c:v>
                </c:pt>
                <c:pt idx="8">
                  <c:v>3.614457831325301E-2</c:v>
                </c:pt>
                <c:pt idx="9">
                  <c:v>0</c:v>
                </c:pt>
                <c:pt idx="10">
                  <c:v>0.15384615384615385</c:v>
                </c:pt>
                <c:pt idx="11">
                  <c:v>0.11392405063291139</c:v>
                </c:pt>
                <c:pt idx="12">
                  <c:v>7.1428571428571425E-2</c:v>
                </c:pt>
                <c:pt idx="13">
                  <c:v>0.125</c:v>
                </c:pt>
                <c:pt idx="14">
                  <c:v>3.9145907473309607E-2</c:v>
                </c:pt>
                <c:pt idx="15">
                  <c:v>5.8823529411764705E-2</c:v>
                </c:pt>
                <c:pt idx="16">
                  <c:v>9.7345132743362831E-2</c:v>
                </c:pt>
                <c:pt idx="17">
                  <c:v>8.1339712918660281E-2</c:v>
                </c:pt>
                <c:pt idx="18">
                  <c:v>0.05</c:v>
                </c:pt>
                <c:pt idx="19">
                  <c:v>4.4444444444444446E-2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F3-439F-BD4A-FF618B50092C}"/>
            </c:ext>
          </c:extLst>
        </c:ser>
        <c:ser>
          <c:idx val="1"/>
          <c:order val="1"/>
          <c:tx>
            <c:strRef>
              <c:f>Wykresy!$P$390</c:f>
              <c:strCache>
                <c:ptCount val="1"/>
                <c:pt idx="0">
                  <c:v>Program finansowania, w ramach którego zostanie określony zakres prac, wybrani zostaną wykonawcy i wykonane zostaną prace remontowe 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Wykresy!$M$391:$N$410</c:f>
              <c:multiLvlStrCache>
                <c:ptCount val="20"/>
                <c:lvl>
                  <c:pt idx="0">
                    <c:v>Ogółem</c:v>
                  </c:pt>
                  <c:pt idx="1">
                    <c:v>Kobieta</c:v>
                  </c:pt>
                  <c:pt idx="2">
                    <c:v>Mężczyzna</c:v>
                  </c:pt>
                  <c:pt idx="3">
                    <c:v>18-29</c:v>
                  </c:pt>
                  <c:pt idx="4">
                    <c:v>30-39</c:v>
                  </c:pt>
                  <c:pt idx="5">
                    <c:v>40-49</c:v>
                  </c:pt>
                  <c:pt idx="6">
                    <c:v>50-59</c:v>
                  </c:pt>
                  <c:pt idx="7">
                    <c:v>60-65</c:v>
                  </c:pt>
                  <c:pt idx="8">
                    <c:v>Powyżej 65 </c:v>
                  </c:pt>
                  <c:pt idx="9">
                    <c:v>Podstawowe/gimnazjalne</c:v>
                  </c:pt>
                  <c:pt idx="10">
                    <c:v>Zawodowe/branżowe</c:v>
                  </c:pt>
                  <c:pt idx="11">
                    <c:v>Średnie ogólnokształcące</c:v>
                  </c:pt>
                  <c:pt idx="12">
                    <c:v>Średnie zawodowe</c:v>
                  </c:pt>
                  <c:pt idx="13">
                    <c:v>Policealne</c:v>
                  </c:pt>
                  <c:pt idx="14">
                    <c:v>Wyższe</c:v>
                  </c:pt>
                  <c:pt idx="15">
                    <c:v>bytomski</c:v>
                  </c:pt>
                  <c:pt idx="16">
                    <c:v>gliwicki</c:v>
                  </c:pt>
                  <c:pt idx="17">
                    <c:v>katowicki</c:v>
                  </c:pt>
                  <c:pt idx="18">
                    <c:v>sosnowiecki</c:v>
                  </c:pt>
                  <c:pt idx="19">
                    <c:v>tyski</c:v>
                  </c:pt>
                </c:lvl>
                <c:lvl>
                  <c:pt idx="1">
                    <c:v>Płeć</c:v>
                  </c:pt>
                  <c:pt idx="3">
                    <c:v>Wiek</c:v>
                  </c:pt>
                  <c:pt idx="9">
                    <c:v>Wykształcenie</c:v>
                  </c:pt>
                  <c:pt idx="15">
                    <c:v>Podregion</c:v>
                  </c:pt>
                </c:lvl>
              </c:multiLvlStrCache>
            </c:multiLvlStrRef>
          </c:cat>
          <c:val>
            <c:numRef>
              <c:f>Wykresy!$P$391:$P$410</c:f>
              <c:numCache>
                <c:formatCode>0.0%</c:formatCode>
                <c:ptCount val="20"/>
                <c:pt idx="0">
                  <c:v>0.38500000000000001</c:v>
                </c:pt>
                <c:pt idx="1">
                  <c:v>0.37101449275362319</c:v>
                </c:pt>
                <c:pt idx="2">
                  <c:v>0.40392156862745099</c:v>
                </c:pt>
                <c:pt idx="3">
                  <c:v>0.38372093023255816</c:v>
                </c:pt>
                <c:pt idx="4">
                  <c:v>0.38461538461538464</c:v>
                </c:pt>
                <c:pt idx="5">
                  <c:v>0.32835820895522388</c:v>
                </c:pt>
                <c:pt idx="6">
                  <c:v>0.42222222222222222</c:v>
                </c:pt>
                <c:pt idx="7">
                  <c:v>0.37254901960784315</c:v>
                </c:pt>
                <c:pt idx="8">
                  <c:v>0.44578313253012047</c:v>
                </c:pt>
                <c:pt idx="9">
                  <c:v>0.61538461538461542</c:v>
                </c:pt>
                <c:pt idx="10">
                  <c:v>0.41025641025641024</c:v>
                </c:pt>
                <c:pt idx="11">
                  <c:v>0.4050632911392405</c:v>
                </c:pt>
                <c:pt idx="12">
                  <c:v>0.37142857142857144</c:v>
                </c:pt>
                <c:pt idx="13">
                  <c:v>0.4375</c:v>
                </c:pt>
                <c:pt idx="14">
                  <c:v>0.36298932384341637</c:v>
                </c:pt>
                <c:pt idx="15">
                  <c:v>0.36764705882352944</c:v>
                </c:pt>
                <c:pt idx="16">
                  <c:v>0.31858407079646017</c:v>
                </c:pt>
                <c:pt idx="17">
                  <c:v>0.43062200956937802</c:v>
                </c:pt>
                <c:pt idx="18">
                  <c:v>0.375</c:v>
                </c:pt>
                <c:pt idx="19">
                  <c:v>0.3888888888888889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F3-439F-BD4A-FF618B50092C}"/>
            </c:ext>
          </c:extLst>
        </c:ser>
        <c:ser>
          <c:idx val="2"/>
          <c:order val="2"/>
          <c:tx>
            <c:strRef>
              <c:f>Wykresy!$Q$390</c:f>
              <c:strCache>
                <c:ptCount val="1"/>
                <c:pt idx="0">
                  <c:v>Program polegający na udzieleniu dotacji na zasadach prefinansowania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Wykresy!$M$391:$N$410</c:f>
              <c:multiLvlStrCache>
                <c:ptCount val="20"/>
                <c:lvl>
                  <c:pt idx="0">
                    <c:v>Ogółem</c:v>
                  </c:pt>
                  <c:pt idx="1">
                    <c:v>Kobieta</c:v>
                  </c:pt>
                  <c:pt idx="2">
                    <c:v>Mężczyzna</c:v>
                  </c:pt>
                  <c:pt idx="3">
                    <c:v>18-29</c:v>
                  </c:pt>
                  <c:pt idx="4">
                    <c:v>30-39</c:v>
                  </c:pt>
                  <c:pt idx="5">
                    <c:v>40-49</c:v>
                  </c:pt>
                  <c:pt idx="6">
                    <c:v>50-59</c:v>
                  </c:pt>
                  <c:pt idx="7">
                    <c:v>60-65</c:v>
                  </c:pt>
                  <c:pt idx="8">
                    <c:v>Powyżej 65 </c:v>
                  </c:pt>
                  <c:pt idx="9">
                    <c:v>Podstawowe/gimnazjalne</c:v>
                  </c:pt>
                  <c:pt idx="10">
                    <c:v>Zawodowe/branżowe</c:v>
                  </c:pt>
                  <c:pt idx="11">
                    <c:v>Średnie ogólnokształcące</c:v>
                  </c:pt>
                  <c:pt idx="12">
                    <c:v>Średnie zawodowe</c:v>
                  </c:pt>
                  <c:pt idx="13">
                    <c:v>Policealne</c:v>
                  </c:pt>
                  <c:pt idx="14">
                    <c:v>Wyższe</c:v>
                  </c:pt>
                  <c:pt idx="15">
                    <c:v>bytomski</c:v>
                  </c:pt>
                  <c:pt idx="16">
                    <c:v>gliwicki</c:v>
                  </c:pt>
                  <c:pt idx="17">
                    <c:v>katowicki</c:v>
                  </c:pt>
                  <c:pt idx="18">
                    <c:v>sosnowiecki</c:v>
                  </c:pt>
                  <c:pt idx="19">
                    <c:v>tyski</c:v>
                  </c:pt>
                </c:lvl>
                <c:lvl>
                  <c:pt idx="1">
                    <c:v>Płeć</c:v>
                  </c:pt>
                  <c:pt idx="3">
                    <c:v>Wiek</c:v>
                  </c:pt>
                  <c:pt idx="9">
                    <c:v>Wykształcenie</c:v>
                  </c:pt>
                  <c:pt idx="15">
                    <c:v>Podregion</c:v>
                  </c:pt>
                </c:lvl>
              </c:multiLvlStrCache>
            </c:multiLvlStrRef>
          </c:cat>
          <c:val>
            <c:numRef>
              <c:f>Wykresy!$Q$391:$Q$410</c:f>
              <c:numCache>
                <c:formatCode>0.0%</c:formatCode>
                <c:ptCount val="20"/>
                <c:pt idx="0">
                  <c:v>0.2</c:v>
                </c:pt>
                <c:pt idx="1">
                  <c:v>0.20289855072463769</c:v>
                </c:pt>
                <c:pt idx="2">
                  <c:v>0.19607843137254902</c:v>
                </c:pt>
                <c:pt idx="3">
                  <c:v>0.29069767441860467</c:v>
                </c:pt>
                <c:pt idx="4">
                  <c:v>0.17307692307692307</c:v>
                </c:pt>
                <c:pt idx="5">
                  <c:v>0.21641791044776118</c:v>
                </c:pt>
                <c:pt idx="6">
                  <c:v>0.16666666666666666</c:v>
                </c:pt>
                <c:pt idx="7">
                  <c:v>0.11764705882352941</c:v>
                </c:pt>
                <c:pt idx="8">
                  <c:v>0.21686746987951808</c:v>
                </c:pt>
                <c:pt idx="9">
                  <c:v>7.6923076923076927E-2</c:v>
                </c:pt>
                <c:pt idx="10">
                  <c:v>0.12820512820512819</c:v>
                </c:pt>
                <c:pt idx="11">
                  <c:v>0.189873417721519</c:v>
                </c:pt>
                <c:pt idx="12">
                  <c:v>0.16428571428571428</c:v>
                </c:pt>
                <c:pt idx="13">
                  <c:v>0.125</c:v>
                </c:pt>
                <c:pt idx="14">
                  <c:v>0.24911032028469751</c:v>
                </c:pt>
                <c:pt idx="15">
                  <c:v>0.19117647058823528</c:v>
                </c:pt>
                <c:pt idx="16">
                  <c:v>0.30088495575221241</c:v>
                </c:pt>
                <c:pt idx="17">
                  <c:v>0.15789473684210525</c:v>
                </c:pt>
                <c:pt idx="18">
                  <c:v>0.2</c:v>
                </c:pt>
                <c:pt idx="19">
                  <c:v>0.17777777777777778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F3-439F-BD4A-FF618B50092C}"/>
            </c:ext>
          </c:extLst>
        </c:ser>
        <c:ser>
          <c:idx val="3"/>
          <c:order val="3"/>
          <c:tx>
            <c:strRef>
              <c:f>Wykresy!$R$390</c:f>
              <c:strCache>
                <c:ptCount val="1"/>
                <c:pt idx="0">
                  <c:v>Programy dofinansowania na zasadzie refundacji środków</c:v>
                </c:pt>
              </c:strCache>
            </c:strRef>
          </c:tx>
          <c:spPr>
            <a:solidFill>
              <a:srgbClr val="0E838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Wykresy!$M$391:$N$410</c:f>
              <c:multiLvlStrCache>
                <c:ptCount val="20"/>
                <c:lvl>
                  <c:pt idx="0">
                    <c:v>Ogółem</c:v>
                  </c:pt>
                  <c:pt idx="1">
                    <c:v>Kobieta</c:v>
                  </c:pt>
                  <c:pt idx="2">
                    <c:v>Mężczyzna</c:v>
                  </c:pt>
                  <c:pt idx="3">
                    <c:v>18-29</c:v>
                  </c:pt>
                  <c:pt idx="4">
                    <c:v>30-39</c:v>
                  </c:pt>
                  <c:pt idx="5">
                    <c:v>40-49</c:v>
                  </c:pt>
                  <c:pt idx="6">
                    <c:v>50-59</c:v>
                  </c:pt>
                  <c:pt idx="7">
                    <c:v>60-65</c:v>
                  </c:pt>
                  <c:pt idx="8">
                    <c:v>Powyżej 65 </c:v>
                  </c:pt>
                  <c:pt idx="9">
                    <c:v>Podstawowe/gimnazjalne</c:v>
                  </c:pt>
                  <c:pt idx="10">
                    <c:v>Zawodowe/branżowe</c:v>
                  </c:pt>
                  <c:pt idx="11">
                    <c:v>Średnie ogólnokształcące</c:v>
                  </c:pt>
                  <c:pt idx="12">
                    <c:v>Średnie zawodowe</c:v>
                  </c:pt>
                  <c:pt idx="13">
                    <c:v>Policealne</c:v>
                  </c:pt>
                  <c:pt idx="14">
                    <c:v>Wyższe</c:v>
                  </c:pt>
                  <c:pt idx="15">
                    <c:v>bytomski</c:v>
                  </c:pt>
                  <c:pt idx="16">
                    <c:v>gliwicki</c:v>
                  </c:pt>
                  <c:pt idx="17">
                    <c:v>katowicki</c:v>
                  </c:pt>
                  <c:pt idx="18">
                    <c:v>sosnowiecki</c:v>
                  </c:pt>
                  <c:pt idx="19">
                    <c:v>tyski</c:v>
                  </c:pt>
                </c:lvl>
                <c:lvl>
                  <c:pt idx="1">
                    <c:v>Płeć</c:v>
                  </c:pt>
                  <c:pt idx="3">
                    <c:v>Wiek</c:v>
                  </c:pt>
                  <c:pt idx="9">
                    <c:v>Wykształcenie</c:v>
                  </c:pt>
                  <c:pt idx="15">
                    <c:v>Podregion</c:v>
                  </c:pt>
                </c:lvl>
              </c:multiLvlStrCache>
            </c:multiLvlStrRef>
          </c:cat>
          <c:val>
            <c:numRef>
              <c:f>Wykresy!$R$391:$R$410</c:f>
              <c:numCache>
                <c:formatCode>0.0%</c:formatCode>
                <c:ptCount val="20"/>
                <c:pt idx="0">
                  <c:v>0.34499999999999997</c:v>
                </c:pt>
                <c:pt idx="1">
                  <c:v>0.36231884057971014</c:v>
                </c:pt>
                <c:pt idx="2">
                  <c:v>0.32156862745098042</c:v>
                </c:pt>
                <c:pt idx="3">
                  <c:v>0.2441860465116279</c:v>
                </c:pt>
                <c:pt idx="4">
                  <c:v>0.36538461538461536</c:v>
                </c:pt>
                <c:pt idx="5">
                  <c:v>0.37313432835820898</c:v>
                </c:pt>
                <c:pt idx="6">
                  <c:v>0.35555555555555557</c:v>
                </c:pt>
                <c:pt idx="7">
                  <c:v>0.43137254901960786</c:v>
                </c:pt>
                <c:pt idx="8">
                  <c:v>0.30120481927710846</c:v>
                </c:pt>
                <c:pt idx="9">
                  <c:v>0.30769230769230771</c:v>
                </c:pt>
                <c:pt idx="10">
                  <c:v>0.30769230769230771</c:v>
                </c:pt>
                <c:pt idx="11">
                  <c:v>0.29113924050632911</c:v>
                </c:pt>
                <c:pt idx="12">
                  <c:v>0.39285714285714285</c:v>
                </c:pt>
                <c:pt idx="13">
                  <c:v>0.3125</c:v>
                </c:pt>
                <c:pt idx="14">
                  <c:v>0.3487544483985765</c:v>
                </c:pt>
                <c:pt idx="15">
                  <c:v>0.38235294117647056</c:v>
                </c:pt>
                <c:pt idx="16">
                  <c:v>0.2831858407079646</c:v>
                </c:pt>
                <c:pt idx="17">
                  <c:v>0.33014354066985646</c:v>
                </c:pt>
                <c:pt idx="18">
                  <c:v>0.375</c:v>
                </c:pt>
                <c:pt idx="19">
                  <c:v>0.3888888888888889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F3-439F-BD4A-FF618B50092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73228288"/>
        <c:axId val="573224688"/>
      </c:barChart>
      <c:catAx>
        <c:axId val="5732282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3224688"/>
        <c:crosses val="autoZero"/>
        <c:auto val="1"/>
        <c:lblAlgn val="ctr"/>
        <c:lblOffset val="100"/>
        <c:noMultiLvlLbl val="0"/>
      </c:catAx>
      <c:valAx>
        <c:axId val="573224688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322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16585858585859"/>
          <c:w val="1"/>
          <c:h val="0.138341414141414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pl-PL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419638888888889"/>
          <c:y val="8.0064646464646463E-2"/>
          <c:w val="0.79377435185185186"/>
          <c:h val="0.865149242424242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Wykresy!$O$430</c:f>
              <c:strCache>
                <c:ptCount val="1"/>
                <c:pt idx="0">
                  <c:v>Tak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Wykresy!$M$431:$N$450</c:f>
              <c:multiLvlStrCache>
                <c:ptCount val="20"/>
                <c:lvl>
                  <c:pt idx="0">
                    <c:v>Ogółem</c:v>
                  </c:pt>
                  <c:pt idx="1">
                    <c:v>Kobieta</c:v>
                  </c:pt>
                  <c:pt idx="2">
                    <c:v>Mężczyzna</c:v>
                  </c:pt>
                  <c:pt idx="3">
                    <c:v>18-29</c:v>
                  </c:pt>
                  <c:pt idx="4">
                    <c:v>30-39</c:v>
                  </c:pt>
                  <c:pt idx="5">
                    <c:v>40-49</c:v>
                  </c:pt>
                  <c:pt idx="6">
                    <c:v>50-59</c:v>
                  </c:pt>
                  <c:pt idx="7">
                    <c:v>60-65</c:v>
                  </c:pt>
                  <c:pt idx="8">
                    <c:v>Powyżej 65 </c:v>
                  </c:pt>
                  <c:pt idx="9">
                    <c:v>Podstawowe/gimnazjalne</c:v>
                  </c:pt>
                  <c:pt idx="10">
                    <c:v>Zawodowe/branżowe</c:v>
                  </c:pt>
                  <c:pt idx="11">
                    <c:v>Średnie ogólnokształcące</c:v>
                  </c:pt>
                  <c:pt idx="12">
                    <c:v>Średnie zawodowe</c:v>
                  </c:pt>
                  <c:pt idx="13">
                    <c:v>Policealne</c:v>
                  </c:pt>
                  <c:pt idx="14">
                    <c:v>Wyższe</c:v>
                  </c:pt>
                  <c:pt idx="15">
                    <c:v>bytomski</c:v>
                  </c:pt>
                  <c:pt idx="16">
                    <c:v>gliwicki</c:v>
                  </c:pt>
                  <c:pt idx="17">
                    <c:v>katowicki</c:v>
                  </c:pt>
                  <c:pt idx="18">
                    <c:v>sosnowiecki</c:v>
                  </c:pt>
                  <c:pt idx="19">
                    <c:v>tyski</c:v>
                  </c:pt>
                </c:lvl>
                <c:lvl>
                  <c:pt idx="1">
                    <c:v>Płeć</c:v>
                  </c:pt>
                  <c:pt idx="3">
                    <c:v>Wiek</c:v>
                  </c:pt>
                  <c:pt idx="9">
                    <c:v>Wykształcenie</c:v>
                  </c:pt>
                  <c:pt idx="15">
                    <c:v>Podregion</c:v>
                  </c:pt>
                </c:lvl>
              </c:multiLvlStrCache>
            </c:multiLvlStrRef>
          </c:cat>
          <c:val>
            <c:numRef>
              <c:f>Wykresy!$O$431:$O$450</c:f>
              <c:numCache>
                <c:formatCode>0.0%</c:formatCode>
                <c:ptCount val="20"/>
                <c:pt idx="0">
                  <c:v>0.5083333333333333</c:v>
                </c:pt>
                <c:pt idx="1">
                  <c:v>0.49855072463768119</c:v>
                </c:pt>
                <c:pt idx="2">
                  <c:v>0.52156862745098043</c:v>
                </c:pt>
                <c:pt idx="3">
                  <c:v>0.45348837209302323</c:v>
                </c:pt>
                <c:pt idx="4">
                  <c:v>0.48717948717948717</c:v>
                </c:pt>
                <c:pt idx="5">
                  <c:v>0.5074626865671642</c:v>
                </c:pt>
                <c:pt idx="6">
                  <c:v>0.6333333333333333</c:v>
                </c:pt>
                <c:pt idx="7">
                  <c:v>0.50980392156862742</c:v>
                </c:pt>
                <c:pt idx="8">
                  <c:v>0.46987951807228917</c:v>
                </c:pt>
                <c:pt idx="9">
                  <c:v>0.38461538461538464</c:v>
                </c:pt>
                <c:pt idx="10">
                  <c:v>0.48717948717948717</c:v>
                </c:pt>
                <c:pt idx="11">
                  <c:v>0.39240506329113922</c:v>
                </c:pt>
                <c:pt idx="12">
                  <c:v>0.57857142857142863</c:v>
                </c:pt>
                <c:pt idx="13">
                  <c:v>0.4375</c:v>
                </c:pt>
                <c:pt idx="14">
                  <c:v>0.5266903914590747</c:v>
                </c:pt>
                <c:pt idx="15">
                  <c:v>0.54411764705882348</c:v>
                </c:pt>
                <c:pt idx="16">
                  <c:v>0.51327433628318586</c:v>
                </c:pt>
                <c:pt idx="17">
                  <c:v>0.50717703349282295</c:v>
                </c:pt>
                <c:pt idx="18">
                  <c:v>0.5083333333333333</c:v>
                </c:pt>
                <c:pt idx="19">
                  <c:v>0.4777777777777778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48-4711-B3AE-819262817E31}"/>
            </c:ext>
          </c:extLst>
        </c:ser>
        <c:ser>
          <c:idx val="1"/>
          <c:order val="1"/>
          <c:tx>
            <c:strRef>
              <c:f>Wykresy!$P$430</c:f>
              <c:strCache>
                <c:ptCount val="1"/>
                <c:pt idx="0">
                  <c:v>Nie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Wykresy!$M$431:$N$450</c:f>
              <c:multiLvlStrCache>
                <c:ptCount val="20"/>
                <c:lvl>
                  <c:pt idx="0">
                    <c:v>Ogółem</c:v>
                  </c:pt>
                  <c:pt idx="1">
                    <c:v>Kobieta</c:v>
                  </c:pt>
                  <c:pt idx="2">
                    <c:v>Mężczyzna</c:v>
                  </c:pt>
                  <c:pt idx="3">
                    <c:v>18-29</c:v>
                  </c:pt>
                  <c:pt idx="4">
                    <c:v>30-39</c:v>
                  </c:pt>
                  <c:pt idx="5">
                    <c:v>40-49</c:v>
                  </c:pt>
                  <c:pt idx="6">
                    <c:v>50-59</c:v>
                  </c:pt>
                  <c:pt idx="7">
                    <c:v>60-65</c:v>
                  </c:pt>
                  <c:pt idx="8">
                    <c:v>Powyżej 65 </c:v>
                  </c:pt>
                  <c:pt idx="9">
                    <c:v>Podstawowe/gimnazjalne</c:v>
                  </c:pt>
                  <c:pt idx="10">
                    <c:v>Zawodowe/branżowe</c:v>
                  </c:pt>
                  <c:pt idx="11">
                    <c:v>Średnie ogólnokształcące</c:v>
                  </c:pt>
                  <c:pt idx="12">
                    <c:v>Średnie zawodowe</c:v>
                  </c:pt>
                  <c:pt idx="13">
                    <c:v>Policealne</c:v>
                  </c:pt>
                  <c:pt idx="14">
                    <c:v>Wyższe</c:v>
                  </c:pt>
                  <c:pt idx="15">
                    <c:v>bytomski</c:v>
                  </c:pt>
                  <c:pt idx="16">
                    <c:v>gliwicki</c:v>
                  </c:pt>
                  <c:pt idx="17">
                    <c:v>katowicki</c:v>
                  </c:pt>
                  <c:pt idx="18">
                    <c:v>sosnowiecki</c:v>
                  </c:pt>
                  <c:pt idx="19">
                    <c:v>tyski</c:v>
                  </c:pt>
                </c:lvl>
                <c:lvl>
                  <c:pt idx="1">
                    <c:v>Płeć</c:v>
                  </c:pt>
                  <c:pt idx="3">
                    <c:v>Wiek</c:v>
                  </c:pt>
                  <c:pt idx="9">
                    <c:v>Wykształcenie</c:v>
                  </c:pt>
                  <c:pt idx="15">
                    <c:v>Podregion</c:v>
                  </c:pt>
                </c:lvl>
              </c:multiLvlStrCache>
            </c:multiLvlStrRef>
          </c:cat>
          <c:val>
            <c:numRef>
              <c:f>Wykresy!$P$431:$P$450</c:f>
              <c:numCache>
                <c:formatCode>0.0%</c:formatCode>
                <c:ptCount val="20"/>
                <c:pt idx="0">
                  <c:v>0.49166666666666664</c:v>
                </c:pt>
                <c:pt idx="1">
                  <c:v>0.50144927536231887</c:v>
                </c:pt>
                <c:pt idx="2">
                  <c:v>0.47843137254901963</c:v>
                </c:pt>
                <c:pt idx="3">
                  <c:v>0.54651162790697672</c:v>
                </c:pt>
                <c:pt idx="4">
                  <c:v>0.51282051282051277</c:v>
                </c:pt>
                <c:pt idx="5">
                  <c:v>0.4925373134328358</c:v>
                </c:pt>
                <c:pt idx="6">
                  <c:v>0.36666666666666664</c:v>
                </c:pt>
                <c:pt idx="7">
                  <c:v>0.49019607843137253</c:v>
                </c:pt>
                <c:pt idx="8">
                  <c:v>0.53012048192771088</c:v>
                </c:pt>
                <c:pt idx="9">
                  <c:v>0.61538461538461542</c:v>
                </c:pt>
                <c:pt idx="10">
                  <c:v>0.51282051282051277</c:v>
                </c:pt>
                <c:pt idx="11">
                  <c:v>0.60759493670886078</c:v>
                </c:pt>
                <c:pt idx="12">
                  <c:v>0.42142857142857143</c:v>
                </c:pt>
                <c:pt idx="13">
                  <c:v>0.5625</c:v>
                </c:pt>
                <c:pt idx="14">
                  <c:v>0.47330960854092524</c:v>
                </c:pt>
                <c:pt idx="15">
                  <c:v>0.45588235294117646</c:v>
                </c:pt>
                <c:pt idx="16">
                  <c:v>0.48672566371681414</c:v>
                </c:pt>
                <c:pt idx="17">
                  <c:v>0.49282296650717705</c:v>
                </c:pt>
                <c:pt idx="18">
                  <c:v>0.49166666666666664</c:v>
                </c:pt>
                <c:pt idx="19">
                  <c:v>0.52222222222222225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48-4711-B3AE-819262817E3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73228288"/>
        <c:axId val="573224688"/>
      </c:barChart>
      <c:catAx>
        <c:axId val="5732282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3224688"/>
        <c:crosses val="autoZero"/>
        <c:auto val="1"/>
        <c:lblAlgn val="ctr"/>
        <c:lblOffset val="100"/>
        <c:noMultiLvlLbl val="0"/>
      </c:catAx>
      <c:valAx>
        <c:axId val="573224688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322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62397222222222"/>
          <c:y val="0.9420068181818182"/>
          <c:w val="7.5761203703703706E-2"/>
          <c:h val="5.79931818181818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pl-PL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419638888888889"/>
          <c:y val="8.0064646464646463E-2"/>
          <c:w val="0.79377435185185186"/>
          <c:h val="0.8523209595959595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Wykresy!$O$468</c:f>
              <c:strCache>
                <c:ptCount val="1"/>
                <c:pt idx="0">
                  <c:v>Tak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Wykresy!$M$469:$N$488</c:f>
              <c:multiLvlStrCache>
                <c:ptCount val="20"/>
                <c:lvl>
                  <c:pt idx="0">
                    <c:v>Ogółem</c:v>
                  </c:pt>
                  <c:pt idx="1">
                    <c:v>Kobieta</c:v>
                  </c:pt>
                  <c:pt idx="2">
                    <c:v>Mężczyzna</c:v>
                  </c:pt>
                  <c:pt idx="3">
                    <c:v>18-29</c:v>
                  </c:pt>
                  <c:pt idx="4">
                    <c:v>30-39</c:v>
                  </c:pt>
                  <c:pt idx="5">
                    <c:v>40-49</c:v>
                  </c:pt>
                  <c:pt idx="6">
                    <c:v>50-59</c:v>
                  </c:pt>
                  <c:pt idx="7">
                    <c:v>60-65</c:v>
                  </c:pt>
                  <c:pt idx="8">
                    <c:v>Powyżej 65 </c:v>
                  </c:pt>
                  <c:pt idx="9">
                    <c:v>Podstawowe/gimnazjalne</c:v>
                  </c:pt>
                  <c:pt idx="10">
                    <c:v>Zawodowe/branżowe</c:v>
                  </c:pt>
                  <c:pt idx="11">
                    <c:v>Średnie ogólnokształcące</c:v>
                  </c:pt>
                  <c:pt idx="12">
                    <c:v>Średnie zawodowe</c:v>
                  </c:pt>
                  <c:pt idx="13">
                    <c:v>Policealne</c:v>
                  </c:pt>
                  <c:pt idx="14">
                    <c:v>Wyższe</c:v>
                  </c:pt>
                  <c:pt idx="15">
                    <c:v>bytomski</c:v>
                  </c:pt>
                  <c:pt idx="16">
                    <c:v>gliwicki</c:v>
                  </c:pt>
                  <c:pt idx="17">
                    <c:v>katowicki</c:v>
                  </c:pt>
                  <c:pt idx="18">
                    <c:v>sosnowiecki</c:v>
                  </c:pt>
                  <c:pt idx="19">
                    <c:v>tyski</c:v>
                  </c:pt>
                </c:lvl>
                <c:lvl>
                  <c:pt idx="1">
                    <c:v>Płeć</c:v>
                  </c:pt>
                  <c:pt idx="3">
                    <c:v>Wiek</c:v>
                  </c:pt>
                  <c:pt idx="9">
                    <c:v>Wykształcenie</c:v>
                  </c:pt>
                  <c:pt idx="15">
                    <c:v>Podregion</c:v>
                  </c:pt>
                </c:lvl>
              </c:multiLvlStrCache>
            </c:multiLvlStrRef>
          </c:cat>
          <c:val>
            <c:numRef>
              <c:f>Wykresy!$O$469:$O$488</c:f>
              <c:numCache>
                <c:formatCode>0.0%</c:formatCode>
                <c:ptCount val="20"/>
                <c:pt idx="0">
                  <c:v>0.73499999999999999</c:v>
                </c:pt>
                <c:pt idx="1">
                  <c:v>0.74202898550724639</c:v>
                </c:pt>
                <c:pt idx="2">
                  <c:v>0.72549019607843135</c:v>
                </c:pt>
                <c:pt idx="3">
                  <c:v>0.68604651162790697</c:v>
                </c:pt>
                <c:pt idx="4">
                  <c:v>0.71794871794871795</c:v>
                </c:pt>
                <c:pt idx="5">
                  <c:v>0.76865671641791045</c:v>
                </c:pt>
                <c:pt idx="6">
                  <c:v>0.78888888888888886</c:v>
                </c:pt>
                <c:pt idx="7">
                  <c:v>0.58823529411764708</c:v>
                </c:pt>
                <c:pt idx="8">
                  <c:v>0.79518072289156627</c:v>
                </c:pt>
                <c:pt idx="9">
                  <c:v>1</c:v>
                </c:pt>
                <c:pt idx="10">
                  <c:v>0.5641025641025641</c:v>
                </c:pt>
                <c:pt idx="11">
                  <c:v>0.74683544303797467</c:v>
                </c:pt>
                <c:pt idx="12">
                  <c:v>0.75714285714285712</c:v>
                </c:pt>
                <c:pt idx="13">
                  <c:v>0.8125</c:v>
                </c:pt>
                <c:pt idx="14">
                  <c:v>0.71886120996441283</c:v>
                </c:pt>
                <c:pt idx="15">
                  <c:v>0.76470588235294112</c:v>
                </c:pt>
                <c:pt idx="16">
                  <c:v>0.7168141592920354</c:v>
                </c:pt>
                <c:pt idx="17">
                  <c:v>0.75119617224880386</c:v>
                </c:pt>
                <c:pt idx="18">
                  <c:v>0.76666666666666672</c:v>
                </c:pt>
                <c:pt idx="19">
                  <c:v>0.65555555555555556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E9-4BBF-9D46-003F00FCE27C}"/>
            </c:ext>
          </c:extLst>
        </c:ser>
        <c:ser>
          <c:idx val="1"/>
          <c:order val="1"/>
          <c:tx>
            <c:strRef>
              <c:f>Wykresy!$P$468</c:f>
              <c:strCache>
                <c:ptCount val="1"/>
                <c:pt idx="0">
                  <c:v>Nie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Wykresy!$M$469:$N$488</c:f>
              <c:multiLvlStrCache>
                <c:ptCount val="20"/>
                <c:lvl>
                  <c:pt idx="0">
                    <c:v>Ogółem</c:v>
                  </c:pt>
                  <c:pt idx="1">
                    <c:v>Kobieta</c:v>
                  </c:pt>
                  <c:pt idx="2">
                    <c:v>Mężczyzna</c:v>
                  </c:pt>
                  <c:pt idx="3">
                    <c:v>18-29</c:v>
                  </c:pt>
                  <c:pt idx="4">
                    <c:v>30-39</c:v>
                  </c:pt>
                  <c:pt idx="5">
                    <c:v>40-49</c:v>
                  </c:pt>
                  <c:pt idx="6">
                    <c:v>50-59</c:v>
                  </c:pt>
                  <c:pt idx="7">
                    <c:v>60-65</c:v>
                  </c:pt>
                  <c:pt idx="8">
                    <c:v>Powyżej 65 </c:v>
                  </c:pt>
                  <c:pt idx="9">
                    <c:v>Podstawowe/gimnazjalne</c:v>
                  </c:pt>
                  <c:pt idx="10">
                    <c:v>Zawodowe/branżowe</c:v>
                  </c:pt>
                  <c:pt idx="11">
                    <c:v>Średnie ogólnokształcące</c:v>
                  </c:pt>
                  <c:pt idx="12">
                    <c:v>Średnie zawodowe</c:v>
                  </c:pt>
                  <c:pt idx="13">
                    <c:v>Policealne</c:v>
                  </c:pt>
                  <c:pt idx="14">
                    <c:v>Wyższe</c:v>
                  </c:pt>
                  <c:pt idx="15">
                    <c:v>bytomski</c:v>
                  </c:pt>
                  <c:pt idx="16">
                    <c:v>gliwicki</c:v>
                  </c:pt>
                  <c:pt idx="17">
                    <c:v>katowicki</c:v>
                  </c:pt>
                  <c:pt idx="18">
                    <c:v>sosnowiecki</c:v>
                  </c:pt>
                  <c:pt idx="19">
                    <c:v>tyski</c:v>
                  </c:pt>
                </c:lvl>
                <c:lvl>
                  <c:pt idx="1">
                    <c:v>Płeć</c:v>
                  </c:pt>
                  <c:pt idx="3">
                    <c:v>Wiek</c:v>
                  </c:pt>
                  <c:pt idx="9">
                    <c:v>Wykształcenie</c:v>
                  </c:pt>
                  <c:pt idx="15">
                    <c:v>Podregion</c:v>
                  </c:pt>
                </c:lvl>
              </c:multiLvlStrCache>
            </c:multiLvlStrRef>
          </c:cat>
          <c:val>
            <c:numRef>
              <c:f>Wykresy!$P$469:$P$488</c:f>
              <c:numCache>
                <c:formatCode>0.0%</c:formatCode>
                <c:ptCount val="20"/>
                <c:pt idx="0">
                  <c:v>0.26500000000000001</c:v>
                </c:pt>
                <c:pt idx="1">
                  <c:v>0.25797101449275361</c:v>
                </c:pt>
                <c:pt idx="2">
                  <c:v>0.27450980392156865</c:v>
                </c:pt>
                <c:pt idx="3">
                  <c:v>0.31395348837209303</c:v>
                </c:pt>
                <c:pt idx="4">
                  <c:v>0.28205128205128205</c:v>
                </c:pt>
                <c:pt idx="5">
                  <c:v>0.23134328358208955</c:v>
                </c:pt>
                <c:pt idx="6">
                  <c:v>0.21111111111111111</c:v>
                </c:pt>
                <c:pt idx="7">
                  <c:v>0.41176470588235292</c:v>
                </c:pt>
                <c:pt idx="8">
                  <c:v>0.20481927710843373</c:v>
                </c:pt>
                <c:pt idx="9">
                  <c:v>0</c:v>
                </c:pt>
                <c:pt idx="10">
                  <c:v>0.4358974358974359</c:v>
                </c:pt>
                <c:pt idx="11">
                  <c:v>0.25316455696202533</c:v>
                </c:pt>
                <c:pt idx="12">
                  <c:v>0.24285714285714285</c:v>
                </c:pt>
                <c:pt idx="13">
                  <c:v>0.1875</c:v>
                </c:pt>
                <c:pt idx="14">
                  <c:v>0.28113879003558717</c:v>
                </c:pt>
                <c:pt idx="15">
                  <c:v>0.23529411764705882</c:v>
                </c:pt>
                <c:pt idx="16">
                  <c:v>0.2831858407079646</c:v>
                </c:pt>
                <c:pt idx="17">
                  <c:v>0.24880382775119617</c:v>
                </c:pt>
                <c:pt idx="18">
                  <c:v>0.23333333333333334</c:v>
                </c:pt>
                <c:pt idx="19">
                  <c:v>0.34444444444444444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E9-4BBF-9D46-003F00FCE27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73228288"/>
        <c:axId val="573224688"/>
      </c:barChart>
      <c:catAx>
        <c:axId val="5732282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3224688"/>
        <c:crosses val="autoZero"/>
        <c:auto val="1"/>
        <c:lblAlgn val="ctr"/>
        <c:lblOffset val="100"/>
        <c:noMultiLvlLbl val="0"/>
      </c:catAx>
      <c:valAx>
        <c:axId val="573224688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322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564712962962962"/>
          <c:y val="0.9420068181818182"/>
          <c:w val="7.5761203703703706E-2"/>
          <c:h val="5.79931818181818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pl-P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Wykresy!$B$75</c:f>
              <c:strCache>
                <c:ptCount val="1"/>
                <c:pt idx="0">
                  <c:v>Ogółem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Wykresy!$A$76:$A$83</c:f>
              <c:strCache>
                <c:ptCount val="8"/>
                <c:pt idx="0">
                  <c:v>Ściany</c:v>
                </c:pt>
                <c:pt idx="1">
                  <c:v>Podłogi</c:v>
                </c:pt>
                <c:pt idx="2">
                  <c:v>Stolarka okienna/drzwi</c:v>
                </c:pt>
                <c:pt idx="3">
                  <c:v>Balkon, taras</c:v>
                </c:pt>
                <c:pt idx="4">
                  <c:v>Brama garażowa</c:v>
                </c:pt>
                <c:pt idx="5">
                  <c:v>Dach</c:v>
                </c:pt>
                <c:pt idx="6">
                  <c:v>Wentylacja</c:v>
                </c:pt>
                <c:pt idx="7">
                  <c:v>Nie wiem, trudno powiedzieć</c:v>
                </c:pt>
              </c:strCache>
            </c:strRef>
          </c:cat>
          <c:val>
            <c:numRef>
              <c:f>Wykresy!$B$76:$B$83</c:f>
              <c:numCache>
                <c:formatCode>0.0%</c:formatCode>
                <c:ptCount val="8"/>
                <c:pt idx="0">
                  <c:v>0.32166666666666666</c:v>
                </c:pt>
                <c:pt idx="1">
                  <c:v>7.166666666666667E-2</c:v>
                </c:pt>
                <c:pt idx="2">
                  <c:v>0.43333333333333335</c:v>
                </c:pt>
                <c:pt idx="3">
                  <c:v>0.14499999999999999</c:v>
                </c:pt>
                <c:pt idx="4">
                  <c:v>2.5000000000000001E-2</c:v>
                </c:pt>
                <c:pt idx="5">
                  <c:v>0.29833333333333334</c:v>
                </c:pt>
                <c:pt idx="6">
                  <c:v>8.5000000000000006E-2</c:v>
                </c:pt>
                <c:pt idx="7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87-4C92-A3FD-36FCEDB7C3AF}"/>
            </c:ext>
          </c:extLst>
        </c:ser>
        <c:ser>
          <c:idx val="1"/>
          <c:order val="1"/>
          <c:tx>
            <c:strRef>
              <c:f>Wykresy!$C$75</c:f>
              <c:strCache>
                <c:ptCount val="1"/>
                <c:pt idx="0">
                  <c:v>Kobieta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Wykresy!$A$76:$A$83</c:f>
              <c:strCache>
                <c:ptCount val="8"/>
                <c:pt idx="0">
                  <c:v>Ściany</c:v>
                </c:pt>
                <c:pt idx="1">
                  <c:v>Podłogi</c:v>
                </c:pt>
                <c:pt idx="2">
                  <c:v>Stolarka okienna/drzwi</c:v>
                </c:pt>
                <c:pt idx="3">
                  <c:v>Balkon, taras</c:v>
                </c:pt>
                <c:pt idx="4">
                  <c:v>Brama garażowa</c:v>
                </c:pt>
                <c:pt idx="5">
                  <c:v>Dach</c:v>
                </c:pt>
                <c:pt idx="6">
                  <c:v>Wentylacja</c:v>
                </c:pt>
                <c:pt idx="7">
                  <c:v>Nie wiem, trudno powiedzieć</c:v>
                </c:pt>
              </c:strCache>
            </c:strRef>
          </c:cat>
          <c:val>
            <c:numRef>
              <c:f>Wykresy!$C$76:$C$83</c:f>
              <c:numCache>
                <c:formatCode>0.0%</c:formatCode>
                <c:ptCount val="8"/>
                <c:pt idx="0">
                  <c:v>0.28985507246376813</c:v>
                </c:pt>
                <c:pt idx="1">
                  <c:v>6.0869565217391307E-2</c:v>
                </c:pt>
                <c:pt idx="2">
                  <c:v>0.4115942028985507</c:v>
                </c:pt>
                <c:pt idx="3">
                  <c:v>0.15942028985507245</c:v>
                </c:pt>
                <c:pt idx="4">
                  <c:v>1.1594202898550725E-2</c:v>
                </c:pt>
                <c:pt idx="5">
                  <c:v>0.27826086956521739</c:v>
                </c:pt>
                <c:pt idx="6">
                  <c:v>8.6956521739130432E-2</c:v>
                </c:pt>
                <c:pt idx="7">
                  <c:v>0.18840579710144928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87-4C92-A3FD-36FCEDB7C3AF}"/>
            </c:ext>
          </c:extLst>
        </c:ser>
        <c:ser>
          <c:idx val="2"/>
          <c:order val="2"/>
          <c:tx>
            <c:strRef>
              <c:f>Wykresy!$D$75</c:f>
              <c:strCache>
                <c:ptCount val="1"/>
                <c:pt idx="0">
                  <c:v>Mężczyzna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Wykresy!$A$76:$A$83</c:f>
              <c:strCache>
                <c:ptCount val="8"/>
                <c:pt idx="0">
                  <c:v>Ściany</c:v>
                </c:pt>
                <c:pt idx="1">
                  <c:v>Podłogi</c:v>
                </c:pt>
                <c:pt idx="2">
                  <c:v>Stolarka okienna/drzwi</c:v>
                </c:pt>
                <c:pt idx="3">
                  <c:v>Balkon, taras</c:v>
                </c:pt>
                <c:pt idx="4">
                  <c:v>Brama garażowa</c:v>
                </c:pt>
                <c:pt idx="5">
                  <c:v>Dach</c:v>
                </c:pt>
                <c:pt idx="6">
                  <c:v>Wentylacja</c:v>
                </c:pt>
                <c:pt idx="7">
                  <c:v>Nie wiem, trudno powiedzieć</c:v>
                </c:pt>
              </c:strCache>
            </c:strRef>
          </c:cat>
          <c:val>
            <c:numRef>
              <c:f>Wykresy!$D$76:$D$83</c:f>
              <c:numCache>
                <c:formatCode>0.0%</c:formatCode>
                <c:ptCount val="8"/>
                <c:pt idx="0">
                  <c:v>0.36470588235294116</c:v>
                </c:pt>
                <c:pt idx="1">
                  <c:v>8.6274509803921567E-2</c:v>
                </c:pt>
                <c:pt idx="2">
                  <c:v>0.46274509803921571</c:v>
                </c:pt>
                <c:pt idx="3">
                  <c:v>0.12549019607843137</c:v>
                </c:pt>
                <c:pt idx="4">
                  <c:v>4.3137254901960784E-2</c:v>
                </c:pt>
                <c:pt idx="5">
                  <c:v>0.32549019607843138</c:v>
                </c:pt>
                <c:pt idx="6">
                  <c:v>8.2352941176470587E-2</c:v>
                </c:pt>
                <c:pt idx="7">
                  <c:v>0.12156862745098039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87-4C92-A3FD-36FCEDB7C3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30"/>
        <c:axId val="563143888"/>
        <c:axId val="563139208"/>
      </c:barChart>
      <c:catAx>
        <c:axId val="5631438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63139208"/>
        <c:crosses val="autoZero"/>
        <c:auto val="1"/>
        <c:lblAlgn val="ctr"/>
        <c:lblOffset val="100"/>
        <c:noMultiLvlLbl val="0"/>
      </c:catAx>
      <c:valAx>
        <c:axId val="563139208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563143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</a:defRPr>
      </a:pPr>
      <a:endParaRPr lang="pl-P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419638888888889"/>
          <c:y val="8.0064646464646463E-2"/>
          <c:w val="0.79377435185185186"/>
          <c:h val="0.8587351010101009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Wykresy!$P$109</c:f>
              <c:strCache>
                <c:ptCount val="1"/>
                <c:pt idx="0">
                  <c:v>Tak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Wykresy!$N$110:$O$129</c:f>
              <c:multiLvlStrCache>
                <c:ptCount val="20"/>
                <c:lvl>
                  <c:pt idx="0">
                    <c:v>Ogółem</c:v>
                  </c:pt>
                  <c:pt idx="1">
                    <c:v>Kobieta</c:v>
                  </c:pt>
                  <c:pt idx="2">
                    <c:v>Mężczyzna</c:v>
                  </c:pt>
                  <c:pt idx="3">
                    <c:v>18-29</c:v>
                  </c:pt>
                  <c:pt idx="4">
                    <c:v>30-39</c:v>
                  </c:pt>
                  <c:pt idx="5">
                    <c:v>40-49</c:v>
                  </c:pt>
                  <c:pt idx="6">
                    <c:v>50-59</c:v>
                  </c:pt>
                  <c:pt idx="7">
                    <c:v>60-65</c:v>
                  </c:pt>
                  <c:pt idx="8">
                    <c:v>Powyżej 65 </c:v>
                  </c:pt>
                  <c:pt idx="9">
                    <c:v>Podstawowe/gimnazjalne</c:v>
                  </c:pt>
                  <c:pt idx="10">
                    <c:v>Zawodowe/branżowe</c:v>
                  </c:pt>
                  <c:pt idx="11">
                    <c:v>Średnie ogólnokształcące</c:v>
                  </c:pt>
                  <c:pt idx="12">
                    <c:v>Średnie zawodowe</c:v>
                  </c:pt>
                  <c:pt idx="13">
                    <c:v>Policealne</c:v>
                  </c:pt>
                  <c:pt idx="14">
                    <c:v>Wyższe</c:v>
                  </c:pt>
                  <c:pt idx="15">
                    <c:v>bytomski</c:v>
                  </c:pt>
                  <c:pt idx="16">
                    <c:v>gliwicki</c:v>
                  </c:pt>
                  <c:pt idx="17">
                    <c:v>katowicki</c:v>
                  </c:pt>
                  <c:pt idx="18">
                    <c:v>sosnowiecki</c:v>
                  </c:pt>
                  <c:pt idx="19">
                    <c:v>tyski</c:v>
                  </c:pt>
                </c:lvl>
                <c:lvl>
                  <c:pt idx="1">
                    <c:v>Płeć</c:v>
                  </c:pt>
                  <c:pt idx="3">
                    <c:v>Wiek</c:v>
                  </c:pt>
                  <c:pt idx="9">
                    <c:v>Wykształcenie</c:v>
                  </c:pt>
                  <c:pt idx="15">
                    <c:v>Podregion</c:v>
                  </c:pt>
                </c:lvl>
              </c:multiLvlStrCache>
            </c:multiLvlStrRef>
          </c:cat>
          <c:val>
            <c:numRef>
              <c:f>Wykresy!$P$110:$P$129</c:f>
              <c:numCache>
                <c:formatCode>0.0%</c:formatCode>
                <c:ptCount val="20"/>
                <c:pt idx="0">
                  <c:v>0.66166666666666663</c:v>
                </c:pt>
                <c:pt idx="1">
                  <c:v>0.672463768115942</c:v>
                </c:pt>
                <c:pt idx="2">
                  <c:v>0.6470588235294118</c:v>
                </c:pt>
                <c:pt idx="3">
                  <c:v>0.72093023255813948</c:v>
                </c:pt>
                <c:pt idx="4">
                  <c:v>0.71153846153846156</c:v>
                </c:pt>
                <c:pt idx="5">
                  <c:v>0.67164179104477617</c:v>
                </c:pt>
                <c:pt idx="6">
                  <c:v>0.67777777777777781</c:v>
                </c:pt>
                <c:pt idx="7">
                  <c:v>0.52941176470588236</c:v>
                </c:pt>
                <c:pt idx="8">
                  <c:v>0.55421686746987953</c:v>
                </c:pt>
                <c:pt idx="9">
                  <c:v>0.61538461538461542</c:v>
                </c:pt>
                <c:pt idx="10">
                  <c:v>0.5641025641025641</c:v>
                </c:pt>
                <c:pt idx="11">
                  <c:v>0.69620253164556967</c:v>
                </c:pt>
                <c:pt idx="12">
                  <c:v>0.62142857142857144</c:v>
                </c:pt>
                <c:pt idx="13">
                  <c:v>0.77083333333333337</c:v>
                </c:pt>
                <c:pt idx="14">
                  <c:v>0.66903914590747326</c:v>
                </c:pt>
                <c:pt idx="15">
                  <c:v>0.6470588235294118</c:v>
                </c:pt>
                <c:pt idx="16">
                  <c:v>0.63716814159292035</c:v>
                </c:pt>
                <c:pt idx="17">
                  <c:v>0.63636363636363635</c:v>
                </c:pt>
                <c:pt idx="18">
                  <c:v>0.69166666666666665</c:v>
                </c:pt>
                <c:pt idx="19">
                  <c:v>0.72222222222222221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ED-4500-B1CA-E2F65D8CD3B1}"/>
            </c:ext>
          </c:extLst>
        </c:ser>
        <c:ser>
          <c:idx val="1"/>
          <c:order val="1"/>
          <c:tx>
            <c:strRef>
              <c:f>Wykresy!$Q$109</c:f>
              <c:strCache>
                <c:ptCount val="1"/>
                <c:pt idx="0">
                  <c:v>Nie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Wykresy!$N$110:$O$129</c:f>
              <c:multiLvlStrCache>
                <c:ptCount val="20"/>
                <c:lvl>
                  <c:pt idx="0">
                    <c:v>Ogółem</c:v>
                  </c:pt>
                  <c:pt idx="1">
                    <c:v>Kobieta</c:v>
                  </c:pt>
                  <c:pt idx="2">
                    <c:v>Mężczyzna</c:v>
                  </c:pt>
                  <c:pt idx="3">
                    <c:v>18-29</c:v>
                  </c:pt>
                  <c:pt idx="4">
                    <c:v>30-39</c:v>
                  </c:pt>
                  <c:pt idx="5">
                    <c:v>40-49</c:v>
                  </c:pt>
                  <c:pt idx="6">
                    <c:v>50-59</c:v>
                  </c:pt>
                  <c:pt idx="7">
                    <c:v>60-65</c:v>
                  </c:pt>
                  <c:pt idx="8">
                    <c:v>Powyżej 65 </c:v>
                  </c:pt>
                  <c:pt idx="9">
                    <c:v>Podstawowe/gimnazjalne</c:v>
                  </c:pt>
                  <c:pt idx="10">
                    <c:v>Zawodowe/branżowe</c:v>
                  </c:pt>
                  <c:pt idx="11">
                    <c:v>Średnie ogólnokształcące</c:v>
                  </c:pt>
                  <c:pt idx="12">
                    <c:v>Średnie zawodowe</c:v>
                  </c:pt>
                  <c:pt idx="13">
                    <c:v>Policealne</c:v>
                  </c:pt>
                  <c:pt idx="14">
                    <c:v>Wyższe</c:v>
                  </c:pt>
                  <c:pt idx="15">
                    <c:v>bytomski</c:v>
                  </c:pt>
                  <c:pt idx="16">
                    <c:v>gliwicki</c:v>
                  </c:pt>
                  <c:pt idx="17">
                    <c:v>katowicki</c:v>
                  </c:pt>
                  <c:pt idx="18">
                    <c:v>sosnowiecki</c:v>
                  </c:pt>
                  <c:pt idx="19">
                    <c:v>tyski</c:v>
                  </c:pt>
                </c:lvl>
                <c:lvl>
                  <c:pt idx="1">
                    <c:v>Płeć</c:v>
                  </c:pt>
                  <c:pt idx="3">
                    <c:v>Wiek</c:v>
                  </c:pt>
                  <c:pt idx="9">
                    <c:v>Wykształcenie</c:v>
                  </c:pt>
                  <c:pt idx="15">
                    <c:v>Podregion</c:v>
                  </c:pt>
                </c:lvl>
              </c:multiLvlStrCache>
            </c:multiLvlStrRef>
          </c:cat>
          <c:val>
            <c:numRef>
              <c:f>Wykresy!$Q$110:$Q$129</c:f>
              <c:numCache>
                <c:formatCode>0.0%</c:formatCode>
                <c:ptCount val="20"/>
                <c:pt idx="0">
                  <c:v>0.11666666666666667</c:v>
                </c:pt>
                <c:pt idx="1">
                  <c:v>8.9855072463768115E-2</c:v>
                </c:pt>
                <c:pt idx="2">
                  <c:v>0.15294117647058825</c:v>
                </c:pt>
                <c:pt idx="3">
                  <c:v>8.1395348837209308E-2</c:v>
                </c:pt>
                <c:pt idx="4">
                  <c:v>9.6153846153846159E-2</c:v>
                </c:pt>
                <c:pt idx="5">
                  <c:v>8.9552238805970144E-2</c:v>
                </c:pt>
                <c:pt idx="6">
                  <c:v>0.14444444444444443</c:v>
                </c:pt>
                <c:pt idx="7">
                  <c:v>0.17647058823529413</c:v>
                </c:pt>
                <c:pt idx="8">
                  <c:v>0.16867469879518071</c:v>
                </c:pt>
                <c:pt idx="9">
                  <c:v>7.6923076923076927E-2</c:v>
                </c:pt>
                <c:pt idx="10">
                  <c:v>0.12820512820512819</c:v>
                </c:pt>
                <c:pt idx="11">
                  <c:v>0.11392405063291139</c:v>
                </c:pt>
                <c:pt idx="12">
                  <c:v>0.12857142857142856</c:v>
                </c:pt>
                <c:pt idx="13">
                  <c:v>4.1666666666666664E-2</c:v>
                </c:pt>
                <c:pt idx="14">
                  <c:v>0.12455516014234876</c:v>
                </c:pt>
                <c:pt idx="15">
                  <c:v>8.8235294117647065E-2</c:v>
                </c:pt>
                <c:pt idx="16">
                  <c:v>0.13274336283185842</c:v>
                </c:pt>
                <c:pt idx="17">
                  <c:v>0.12440191387559808</c:v>
                </c:pt>
                <c:pt idx="18">
                  <c:v>0.13333333333333333</c:v>
                </c:pt>
                <c:pt idx="19">
                  <c:v>7.7777777777777779E-2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ED-4500-B1CA-E2F65D8CD3B1}"/>
            </c:ext>
          </c:extLst>
        </c:ser>
        <c:ser>
          <c:idx val="2"/>
          <c:order val="2"/>
          <c:tx>
            <c:strRef>
              <c:f>Wykresy!$R$109</c:f>
              <c:strCache>
                <c:ptCount val="1"/>
                <c:pt idx="0">
                  <c:v>Nie wiem, trudno powiedzieć  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Wykresy!$N$110:$O$129</c:f>
              <c:multiLvlStrCache>
                <c:ptCount val="20"/>
                <c:lvl>
                  <c:pt idx="0">
                    <c:v>Ogółem</c:v>
                  </c:pt>
                  <c:pt idx="1">
                    <c:v>Kobieta</c:v>
                  </c:pt>
                  <c:pt idx="2">
                    <c:v>Mężczyzna</c:v>
                  </c:pt>
                  <c:pt idx="3">
                    <c:v>18-29</c:v>
                  </c:pt>
                  <c:pt idx="4">
                    <c:v>30-39</c:v>
                  </c:pt>
                  <c:pt idx="5">
                    <c:v>40-49</c:v>
                  </c:pt>
                  <c:pt idx="6">
                    <c:v>50-59</c:v>
                  </c:pt>
                  <c:pt idx="7">
                    <c:v>60-65</c:v>
                  </c:pt>
                  <c:pt idx="8">
                    <c:v>Powyżej 65 </c:v>
                  </c:pt>
                  <c:pt idx="9">
                    <c:v>Podstawowe/gimnazjalne</c:v>
                  </c:pt>
                  <c:pt idx="10">
                    <c:v>Zawodowe/branżowe</c:v>
                  </c:pt>
                  <c:pt idx="11">
                    <c:v>Średnie ogólnokształcące</c:v>
                  </c:pt>
                  <c:pt idx="12">
                    <c:v>Średnie zawodowe</c:v>
                  </c:pt>
                  <c:pt idx="13">
                    <c:v>Policealne</c:v>
                  </c:pt>
                  <c:pt idx="14">
                    <c:v>Wyższe</c:v>
                  </c:pt>
                  <c:pt idx="15">
                    <c:v>bytomski</c:v>
                  </c:pt>
                  <c:pt idx="16">
                    <c:v>gliwicki</c:v>
                  </c:pt>
                  <c:pt idx="17">
                    <c:v>katowicki</c:v>
                  </c:pt>
                  <c:pt idx="18">
                    <c:v>sosnowiecki</c:v>
                  </c:pt>
                  <c:pt idx="19">
                    <c:v>tyski</c:v>
                  </c:pt>
                </c:lvl>
                <c:lvl>
                  <c:pt idx="1">
                    <c:v>Płeć</c:v>
                  </c:pt>
                  <c:pt idx="3">
                    <c:v>Wiek</c:v>
                  </c:pt>
                  <c:pt idx="9">
                    <c:v>Wykształcenie</c:v>
                  </c:pt>
                  <c:pt idx="15">
                    <c:v>Podregion</c:v>
                  </c:pt>
                </c:lvl>
              </c:multiLvlStrCache>
            </c:multiLvlStrRef>
          </c:cat>
          <c:val>
            <c:numRef>
              <c:f>Wykresy!$R$110:$R$129</c:f>
              <c:numCache>
                <c:formatCode>0.0%</c:formatCode>
                <c:ptCount val="20"/>
                <c:pt idx="0">
                  <c:v>0.22166666666666668</c:v>
                </c:pt>
                <c:pt idx="1">
                  <c:v>0.23768115942028986</c:v>
                </c:pt>
                <c:pt idx="2">
                  <c:v>0.2</c:v>
                </c:pt>
                <c:pt idx="3">
                  <c:v>0.19767441860465115</c:v>
                </c:pt>
                <c:pt idx="4">
                  <c:v>0.19230769230769232</c:v>
                </c:pt>
                <c:pt idx="5">
                  <c:v>0.23880597014925373</c:v>
                </c:pt>
                <c:pt idx="6">
                  <c:v>0.17777777777777778</c:v>
                </c:pt>
                <c:pt idx="7">
                  <c:v>0.29411764705882354</c:v>
                </c:pt>
                <c:pt idx="8">
                  <c:v>0.27710843373493976</c:v>
                </c:pt>
                <c:pt idx="9">
                  <c:v>0.30769230769230771</c:v>
                </c:pt>
                <c:pt idx="10">
                  <c:v>0.30769230769230771</c:v>
                </c:pt>
                <c:pt idx="11">
                  <c:v>0.189873417721519</c:v>
                </c:pt>
                <c:pt idx="12">
                  <c:v>0.25</c:v>
                </c:pt>
                <c:pt idx="13">
                  <c:v>0.1875</c:v>
                </c:pt>
                <c:pt idx="14">
                  <c:v>0.20640569395017794</c:v>
                </c:pt>
                <c:pt idx="15">
                  <c:v>0.26470588235294118</c:v>
                </c:pt>
                <c:pt idx="16">
                  <c:v>0.23008849557522124</c:v>
                </c:pt>
                <c:pt idx="17">
                  <c:v>0.23923444976076555</c:v>
                </c:pt>
                <c:pt idx="18">
                  <c:v>0.17499999999999999</c:v>
                </c:pt>
                <c:pt idx="19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ED-4500-B1CA-E2F65D8CD3B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73228288"/>
        <c:axId val="573224688"/>
      </c:barChart>
      <c:catAx>
        <c:axId val="5732282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3224688"/>
        <c:crosses val="autoZero"/>
        <c:auto val="1"/>
        <c:lblAlgn val="ctr"/>
        <c:lblOffset val="100"/>
        <c:noMultiLvlLbl val="0"/>
      </c:catAx>
      <c:valAx>
        <c:axId val="573224688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322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34863888888889"/>
          <c:y val="0.9420068181818182"/>
          <c:w val="0.2730272222222222"/>
          <c:h val="5.79931818181818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pl-P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Wykresy!$B$153</c:f>
              <c:strCache>
                <c:ptCount val="1"/>
                <c:pt idx="0">
                  <c:v>Ogółem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Wykresy!$A$154:$A$158</c:f>
              <c:strCache>
                <c:ptCount val="5"/>
                <c:pt idx="0">
                  <c:v>Termoizolacyjność materiału 
(współczynnik przenikania ciepła materiału)</c:v>
                </c:pt>
                <c:pt idx="1">
                  <c:v>Klasa reakcji na ogień  </c:v>
                </c:pt>
                <c:pt idx="2">
                  <c:v>Odporność na działanie wilgoci</c:v>
                </c:pt>
                <c:pt idx="3">
                  <c:v>Cena</c:v>
                </c:pt>
                <c:pt idx="4">
                  <c:v>Inne</c:v>
                </c:pt>
              </c:strCache>
            </c:strRef>
          </c:cat>
          <c:val>
            <c:numRef>
              <c:f>Wykresy!$B$154:$B$158</c:f>
              <c:numCache>
                <c:formatCode>0.0%</c:formatCode>
                <c:ptCount val="5"/>
                <c:pt idx="0">
                  <c:v>0.56000000000000005</c:v>
                </c:pt>
                <c:pt idx="1">
                  <c:v>0.19166666666666668</c:v>
                </c:pt>
                <c:pt idx="2">
                  <c:v>0.33833333333333332</c:v>
                </c:pt>
                <c:pt idx="3">
                  <c:v>0.52333333333333332</c:v>
                </c:pt>
                <c:pt idx="4">
                  <c:v>8.3333333333333332E-3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18-4EF1-99F6-29EEFE2F70EA}"/>
            </c:ext>
          </c:extLst>
        </c:ser>
        <c:ser>
          <c:idx val="1"/>
          <c:order val="1"/>
          <c:tx>
            <c:strRef>
              <c:f>Wykresy!$C$153</c:f>
              <c:strCache>
                <c:ptCount val="1"/>
                <c:pt idx="0">
                  <c:v>Kobieta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Wykresy!$A$154:$A$158</c:f>
              <c:strCache>
                <c:ptCount val="5"/>
                <c:pt idx="0">
                  <c:v>Termoizolacyjność materiału 
(współczynnik przenikania ciepła materiału)</c:v>
                </c:pt>
                <c:pt idx="1">
                  <c:v>Klasa reakcji na ogień  </c:v>
                </c:pt>
                <c:pt idx="2">
                  <c:v>Odporność na działanie wilgoci</c:v>
                </c:pt>
                <c:pt idx="3">
                  <c:v>Cena</c:v>
                </c:pt>
                <c:pt idx="4">
                  <c:v>Inne</c:v>
                </c:pt>
              </c:strCache>
            </c:strRef>
          </c:cat>
          <c:val>
            <c:numRef>
              <c:f>Wykresy!$C$154:$C$158</c:f>
              <c:numCache>
                <c:formatCode>0.0%</c:formatCode>
                <c:ptCount val="5"/>
                <c:pt idx="0">
                  <c:v>0.56521739130434778</c:v>
                </c:pt>
                <c:pt idx="1">
                  <c:v>0.14492753623188406</c:v>
                </c:pt>
                <c:pt idx="2">
                  <c:v>0.36231884057971014</c:v>
                </c:pt>
                <c:pt idx="3">
                  <c:v>0.52753623188405796</c:v>
                </c:pt>
                <c:pt idx="4">
                  <c:v>1.4492753623188406E-2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18-4EF1-99F6-29EEFE2F70EA}"/>
            </c:ext>
          </c:extLst>
        </c:ser>
        <c:ser>
          <c:idx val="2"/>
          <c:order val="2"/>
          <c:tx>
            <c:strRef>
              <c:f>Wykresy!$D$153</c:f>
              <c:strCache>
                <c:ptCount val="1"/>
                <c:pt idx="0">
                  <c:v>Mężczyzna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Wykresy!$A$154:$A$158</c:f>
              <c:strCache>
                <c:ptCount val="5"/>
                <c:pt idx="0">
                  <c:v>Termoizolacyjność materiału 
(współczynnik przenikania ciepła materiału)</c:v>
                </c:pt>
                <c:pt idx="1">
                  <c:v>Klasa reakcji na ogień  </c:v>
                </c:pt>
                <c:pt idx="2">
                  <c:v>Odporność na działanie wilgoci</c:v>
                </c:pt>
                <c:pt idx="3">
                  <c:v>Cena</c:v>
                </c:pt>
                <c:pt idx="4">
                  <c:v>Inne</c:v>
                </c:pt>
              </c:strCache>
            </c:strRef>
          </c:cat>
          <c:val>
            <c:numRef>
              <c:f>Wykresy!$D$154:$D$158</c:f>
              <c:numCache>
                <c:formatCode>0.0%</c:formatCode>
                <c:ptCount val="5"/>
                <c:pt idx="0">
                  <c:v>0.55294117647058827</c:v>
                </c:pt>
                <c:pt idx="1">
                  <c:v>0.25490196078431371</c:v>
                </c:pt>
                <c:pt idx="2">
                  <c:v>0.30588235294117649</c:v>
                </c:pt>
                <c:pt idx="3">
                  <c:v>0.51764705882352946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18-4EF1-99F6-29EEFE2F70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30"/>
        <c:axId val="563143888"/>
        <c:axId val="563139208"/>
      </c:barChart>
      <c:catAx>
        <c:axId val="5631438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63139208"/>
        <c:crosses val="autoZero"/>
        <c:auto val="1"/>
        <c:lblAlgn val="ctr"/>
        <c:lblOffset val="100"/>
        <c:noMultiLvlLbl val="0"/>
      </c:catAx>
      <c:valAx>
        <c:axId val="563139208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563143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702740740740732"/>
          <c:y val="0.90725454545454542"/>
          <c:w val="0.29033398148148148"/>
          <c:h val="7.35030303030303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</a:defRPr>
      </a:pPr>
      <a:endParaRPr lang="pl-P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Wykresy!$B$191</c:f>
              <c:strCache>
                <c:ptCount val="1"/>
                <c:pt idx="0">
                  <c:v>Ogółem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Wykresy!$A$192:$A$197</c:f>
              <c:strCache>
                <c:ptCount val="6"/>
                <c:pt idx="0">
                  <c:v>Wymagania programów dofinansowania</c:v>
                </c:pt>
                <c:pt idx="1">
                  <c:v>Audyt wskazuje optymalny zakres prac do wykonania – kierując się ich kosztami a uzyskanym efektem</c:v>
                </c:pt>
                <c:pt idx="2">
                  <c:v>Szczegółowa inwentaryzacja budynku</c:v>
                </c:pt>
                <c:pt idx="3">
                  <c:v>Wykonują go wykwalifikowani audytorzy, by po termomodernizacji uzyskać oszczędności na ogrzewaniu</c:v>
                </c:pt>
                <c:pt idx="4">
                  <c:v>Inne</c:v>
                </c:pt>
                <c:pt idx="5">
                  <c:v>Nie wiem, trudno powiedzieć</c:v>
                </c:pt>
              </c:strCache>
            </c:strRef>
          </c:cat>
          <c:val>
            <c:numRef>
              <c:f>Wykresy!$B$192:$B$197</c:f>
              <c:numCache>
                <c:formatCode>0.0%</c:formatCode>
                <c:ptCount val="6"/>
                <c:pt idx="0">
                  <c:v>0.20166666666666666</c:v>
                </c:pt>
                <c:pt idx="1">
                  <c:v>0.36</c:v>
                </c:pt>
                <c:pt idx="2">
                  <c:v>0.12833333333333333</c:v>
                </c:pt>
                <c:pt idx="3">
                  <c:v>0.26500000000000001</c:v>
                </c:pt>
                <c:pt idx="4">
                  <c:v>1.6666666666666668E-3</c:v>
                </c:pt>
                <c:pt idx="5">
                  <c:v>0.36166666666666669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1F-4646-B02A-5E28F6665829}"/>
            </c:ext>
          </c:extLst>
        </c:ser>
        <c:ser>
          <c:idx val="1"/>
          <c:order val="1"/>
          <c:tx>
            <c:strRef>
              <c:f>Wykresy!$C$191</c:f>
              <c:strCache>
                <c:ptCount val="1"/>
                <c:pt idx="0">
                  <c:v>Kobieta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Wykresy!$A$192:$A$197</c:f>
              <c:strCache>
                <c:ptCount val="6"/>
                <c:pt idx="0">
                  <c:v>Wymagania programów dofinansowania</c:v>
                </c:pt>
                <c:pt idx="1">
                  <c:v>Audyt wskazuje optymalny zakres prac do wykonania – kierując się ich kosztami a uzyskanym efektem</c:v>
                </c:pt>
                <c:pt idx="2">
                  <c:v>Szczegółowa inwentaryzacja budynku</c:v>
                </c:pt>
                <c:pt idx="3">
                  <c:v>Wykonują go wykwalifikowani audytorzy, by po termomodernizacji uzyskać oszczędności na ogrzewaniu</c:v>
                </c:pt>
                <c:pt idx="4">
                  <c:v>Inne</c:v>
                </c:pt>
                <c:pt idx="5">
                  <c:v>Nie wiem, trudno powiedzieć</c:v>
                </c:pt>
              </c:strCache>
            </c:strRef>
          </c:cat>
          <c:val>
            <c:numRef>
              <c:f>Wykresy!$C$192:$C$197</c:f>
              <c:numCache>
                <c:formatCode>0.0%</c:formatCode>
                <c:ptCount val="6"/>
                <c:pt idx="0">
                  <c:v>0.17391304347826086</c:v>
                </c:pt>
                <c:pt idx="1">
                  <c:v>0.336231884057971</c:v>
                </c:pt>
                <c:pt idx="2">
                  <c:v>0.12173913043478261</c:v>
                </c:pt>
                <c:pt idx="3">
                  <c:v>0.25797101449275361</c:v>
                </c:pt>
                <c:pt idx="4">
                  <c:v>2.8985507246376812E-3</c:v>
                </c:pt>
                <c:pt idx="5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1F-4646-B02A-5E28F6665829}"/>
            </c:ext>
          </c:extLst>
        </c:ser>
        <c:ser>
          <c:idx val="2"/>
          <c:order val="2"/>
          <c:tx>
            <c:strRef>
              <c:f>Wykresy!$D$191</c:f>
              <c:strCache>
                <c:ptCount val="1"/>
                <c:pt idx="0">
                  <c:v>Mężczyzna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Wykresy!$A$192:$A$197</c:f>
              <c:strCache>
                <c:ptCount val="6"/>
                <c:pt idx="0">
                  <c:v>Wymagania programów dofinansowania</c:v>
                </c:pt>
                <c:pt idx="1">
                  <c:v>Audyt wskazuje optymalny zakres prac do wykonania – kierując się ich kosztami a uzyskanym efektem</c:v>
                </c:pt>
                <c:pt idx="2">
                  <c:v>Szczegółowa inwentaryzacja budynku</c:v>
                </c:pt>
                <c:pt idx="3">
                  <c:v>Wykonują go wykwalifikowani audytorzy, by po termomodernizacji uzyskać oszczędności na ogrzewaniu</c:v>
                </c:pt>
                <c:pt idx="4">
                  <c:v>Inne</c:v>
                </c:pt>
                <c:pt idx="5">
                  <c:v>Nie wiem, trudno powiedzieć</c:v>
                </c:pt>
              </c:strCache>
            </c:strRef>
          </c:cat>
          <c:val>
            <c:numRef>
              <c:f>Wykresy!$D$192:$D$197</c:f>
              <c:numCache>
                <c:formatCode>0.0%</c:formatCode>
                <c:ptCount val="6"/>
                <c:pt idx="0">
                  <c:v>0.23921568627450981</c:v>
                </c:pt>
                <c:pt idx="1">
                  <c:v>0.39215686274509803</c:v>
                </c:pt>
                <c:pt idx="2">
                  <c:v>0.13725490196078433</c:v>
                </c:pt>
                <c:pt idx="3">
                  <c:v>0.27450980392156865</c:v>
                </c:pt>
                <c:pt idx="4">
                  <c:v>0</c:v>
                </c:pt>
                <c:pt idx="5">
                  <c:v>0.30980392156862746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1F-4646-B02A-5E28F666582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30"/>
        <c:axId val="563143888"/>
        <c:axId val="563139208"/>
      </c:barChart>
      <c:catAx>
        <c:axId val="5631438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63139208"/>
        <c:crosses val="autoZero"/>
        <c:auto val="1"/>
        <c:lblAlgn val="ctr"/>
        <c:lblOffset val="100"/>
        <c:noMultiLvlLbl val="0"/>
      </c:catAx>
      <c:valAx>
        <c:axId val="563139208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563143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</a:defRPr>
      </a:pPr>
      <a:endParaRPr lang="pl-P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Wykresy!$B$227</c:f>
              <c:strCache>
                <c:ptCount val="1"/>
                <c:pt idx="0">
                  <c:v>Ogółem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Wykresy!$A$228:$A$231</c:f>
              <c:strCache>
                <c:ptCount val="4"/>
                <c:pt idx="0">
                  <c:v>Wielkość zapotrzebowania na energię niezbędną do zaspokojenia potrzeb energetycznych związanych z użytkowaniem budynku lub części budynku</c:v>
                </c:pt>
                <c:pt idx="1">
                  <c:v>EU, EK i EP – dzięki nim możemy scharakteryzować budynek z punktu widzenia energochłonności, stąd podawane są w kWh/m²/rok</c:v>
                </c:pt>
                <c:pt idx="2">
                  <c:v>Parametry techniczno-użytkowe budynku lub lokalu mieszkalnego, informacje o budynku, jego konstrukcji, powierzchni oraz opis zastosowanych rozwiązań instalacyjnych</c:v>
                </c:pt>
                <c:pt idx="3">
                  <c:v>Nie wiem, trudno powiedzieć</c:v>
                </c:pt>
              </c:strCache>
            </c:strRef>
          </c:cat>
          <c:val>
            <c:numRef>
              <c:f>Wykresy!$B$228:$B$231</c:f>
              <c:numCache>
                <c:formatCode>0.0%</c:formatCode>
                <c:ptCount val="4"/>
                <c:pt idx="0">
                  <c:v>0.30499999999999999</c:v>
                </c:pt>
                <c:pt idx="1">
                  <c:v>0.22833333333333333</c:v>
                </c:pt>
                <c:pt idx="2">
                  <c:v>0.24166666666666667</c:v>
                </c:pt>
                <c:pt idx="3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D8-4AE4-9670-68910D5212F6}"/>
            </c:ext>
          </c:extLst>
        </c:ser>
        <c:ser>
          <c:idx val="1"/>
          <c:order val="1"/>
          <c:tx>
            <c:strRef>
              <c:f>Wykresy!$C$227</c:f>
              <c:strCache>
                <c:ptCount val="1"/>
                <c:pt idx="0">
                  <c:v>Kobieta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Wykresy!$A$228:$A$231</c:f>
              <c:strCache>
                <c:ptCount val="4"/>
                <c:pt idx="0">
                  <c:v>Wielkość zapotrzebowania na energię niezbędną do zaspokojenia potrzeb energetycznych związanych z użytkowaniem budynku lub części budynku</c:v>
                </c:pt>
                <c:pt idx="1">
                  <c:v>EU, EK i EP – dzięki nim możemy scharakteryzować budynek z punktu widzenia energochłonności, stąd podawane są w kWh/m²/rok</c:v>
                </c:pt>
                <c:pt idx="2">
                  <c:v>Parametry techniczno-użytkowe budynku lub lokalu mieszkalnego, informacje o budynku, jego konstrukcji, powierzchni oraz opis zastosowanych rozwiązań instalacyjnych</c:v>
                </c:pt>
                <c:pt idx="3">
                  <c:v>Nie wiem, trudno powiedzieć</c:v>
                </c:pt>
              </c:strCache>
            </c:strRef>
          </c:cat>
          <c:val>
            <c:numRef>
              <c:f>Wykresy!$C$228:$C$231</c:f>
              <c:numCache>
                <c:formatCode>0.0%</c:formatCode>
                <c:ptCount val="4"/>
                <c:pt idx="0">
                  <c:v>0.2608695652173913</c:v>
                </c:pt>
                <c:pt idx="1">
                  <c:v>0.19420289855072465</c:v>
                </c:pt>
                <c:pt idx="2">
                  <c:v>0.22318840579710145</c:v>
                </c:pt>
                <c:pt idx="3">
                  <c:v>0.5304347826086957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D8-4AE4-9670-68910D5212F6}"/>
            </c:ext>
          </c:extLst>
        </c:ser>
        <c:ser>
          <c:idx val="2"/>
          <c:order val="2"/>
          <c:tx>
            <c:strRef>
              <c:f>Wykresy!$D$227</c:f>
              <c:strCache>
                <c:ptCount val="1"/>
                <c:pt idx="0">
                  <c:v>Mężczyzna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Wykresy!$A$228:$A$231</c:f>
              <c:strCache>
                <c:ptCount val="4"/>
                <c:pt idx="0">
                  <c:v>Wielkość zapotrzebowania na energię niezbędną do zaspokojenia potrzeb energetycznych związanych z użytkowaniem budynku lub części budynku</c:v>
                </c:pt>
                <c:pt idx="1">
                  <c:v>EU, EK i EP – dzięki nim możemy scharakteryzować budynek z punktu widzenia energochłonności, stąd podawane są w kWh/m²/rok</c:v>
                </c:pt>
                <c:pt idx="2">
                  <c:v>Parametry techniczno-użytkowe budynku lub lokalu mieszkalnego, informacje o budynku, jego konstrukcji, powierzchni oraz opis zastosowanych rozwiązań instalacyjnych</c:v>
                </c:pt>
                <c:pt idx="3">
                  <c:v>Nie wiem, trudno powiedzieć</c:v>
                </c:pt>
              </c:strCache>
            </c:strRef>
          </c:cat>
          <c:val>
            <c:numRef>
              <c:f>Wykresy!$D$228:$D$231</c:f>
              <c:numCache>
                <c:formatCode>0.0%</c:formatCode>
                <c:ptCount val="4"/>
                <c:pt idx="0">
                  <c:v>0.36470588235294116</c:v>
                </c:pt>
                <c:pt idx="1">
                  <c:v>0.27450980392156865</c:v>
                </c:pt>
                <c:pt idx="2">
                  <c:v>0.26666666666666666</c:v>
                </c:pt>
                <c:pt idx="3">
                  <c:v>0.41176470588235292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D8-4AE4-9670-68910D5212F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30"/>
        <c:axId val="563143888"/>
        <c:axId val="563139208"/>
      </c:barChart>
      <c:catAx>
        <c:axId val="5631438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63139208"/>
        <c:crosses val="autoZero"/>
        <c:auto val="1"/>
        <c:lblAlgn val="ctr"/>
        <c:lblOffset val="100"/>
        <c:noMultiLvlLbl val="0"/>
      </c:catAx>
      <c:valAx>
        <c:axId val="563139208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563143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</a:defRPr>
      </a:pPr>
      <a:endParaRPr lang="pl-PL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Wykresy!$B$271</c:f>
              <c:strCache>
                <c:ptCount val="1"/>
                <c:pt idx="0">
                  <c:v>Ogółem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Wykresy!$A$272:$A$277</c:f>
              <c:strCache>
                <c:ptCount val="6"/>
                <c:pt idx="0">
                  <c:v>Przy ubieganiu się o dofinansowanie (wymagania programów dofinansowania)</c:v>
                </c:pt>
                <c:pt idx="1">
                  <c:v>Przy sprzedaży budynku/lokalu mieszkalnego</c:v>
                </c:pt>
                <c:pt idx="2">
                  <c:v>Przy wynajmowaniu budynku/lokalu mieszkalnego</c:v>
                </c:pt>
                <c:pt idx="3">
                  <c:v>Do zakończenia budowy i uzyskania pozwolenia na użytkowanie</c:v>
                </c:pt>
                <c:pt idx="4">
                  <c:v>Inne</c:v>
                </c:pt>
                <c:pt idx="5">
                  <c:v>Nie wiem, trudno powiedzieć</c:v>
                </c:pt>
              </c:strCache>
            </c:strRef>
          </c:cat>
          <c:val>
            <c:numRef>
              <c:f>Wykresy!$B$272:$B$277</c:f>
              <c:numCache>
                <c:formatCode>0.0%</c:formatCode>
                <c:ptCount val="6"/>
                <c:pt idx="0">
                  <c:v>0.29333333333333333</c:v>
                </c:pt>
                <c:pt idx="1">
                  <c:v>0.35666666666666669</c:v>
                </c:pt>
                <c:pt idx="2">
                  <c:v>0.16500000000000001</c:v>
                </c:pt>
                <c:pt idx="3">
                  <c:v>0.24666666666666667</c:v>
                </c:pt>
                <c:pt idx="4">
                  <c:v>1.6666666666666668E-3</c:v>
                </c:pt>
                <c:pt idx="5">
                  <c:v>0.39333333333333331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6F-4A1D-92AC-2F9DA2C69BB7}"/>
            </c:ext>
          </c:extLst>
        </c:ser>
        <c:ser>
          <c:idx val="1"/>
          <c:order val="1"/>
          <c:tx>
            <c:strRef>
              <c:f>Wykresy!$C$271</c:f>
              <c:strCache>
                <c:ptCount val="1"/>
                <c:pt idx="0">
                  <c:v>Kobieta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Wykresy!$A$272:$A$277</c:f>
              <c:strCache>
                <c:ptCount val="6"/>
                <c:pt idx="0">
                  <c:v>Przy ubieganiu się o dofinansowanie (wymagania programów dofinansowania)</c:v>
                </c:pt>
                <c:pt idx="1">
                  <c:v>Przy sprzedaży budynku/lokalu mieszkalnego</c:v>
                </c:pt>
                <c:pt idx="2">
                  <c:v>Przy wynajmowaniu budynku/lokalu mieszkalnego</c:v>
                </c:pt>
                <c:pt idx="3">
                  <c:v>Do zakończenia budowy i uzyskania pozwolenia na użytkowanie</c:v>
                </c:pt>
                <c:pt idx="4">
                  <c:v>Inne</c:v>
                </c:pt>
                <c:pt idx="5">
                  <c:v>Nie wiem, trudno powiedzieć</c:v>
                </c:pt>
              </c:strCache>
            </c:strRef>
          </c:cat>
          <c:val>
            <c:numRef>
              <c:f>Wykresy!$C$272:$C$277</c:f>
              <c:numCache>
                <c:formatCode>0.0%</c:formatCode>
                <c:ptCount val="6"/>
                <c:pt idx="0">
                  <c:v>0.25797101449275361</c:v>
                </c:pt>
                <c:pt idx="1">
                  <c:v>0.32753623188405795</c:v>
                </c:pt>
                <c:pt idx="2">
                  <c:v>0.1681159420289855</c:v>
                </c:pt>
                <c:pt idx="3">
                  <c:v>0.21739130434782608</c:v>
                </c:pt>
                <c:pt idx="4">
                  <c:v>2.8985507246376812E-3</c:v>
                </c:pt>
                <c:pt idx="5">
                  <c:v>0.43478260869565216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6F-4A1D-92AC-2F9DA2C69BB7}"/>
            </c:ext>
          </c:extLst>
        </c:ser>
        <c:ser>
          <c:idx val="2"/>
          <c:order val="2"/>
          <c:tx>
            <c:strRef>
              <c:f>Wykresy!$D$271</c:f>
              <c:strCache>
                <c:ptCount val="1"/>
                <c:pt idx="0">
                  <c:v>Mężczyzna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Wykresy!$A$272:$A$277</c:f>
              <c:strCache>
                <c:ptCount val="6"/>
                <c:pt idx="0">
                  <c:v>Przy ubieganiu się o dofinansowanie (wymagania programów dofinansowania)</c:v>
                </c:pt>
                <c:pt idx="1">
                  <c:v>Przy sprzedaży budynku/lokalu mieszkalnego</c:v>
                </c:pt>
                <c:pt idx="2">
                  <c:v>Przy wynajmowaniu budynku/lokalu mieszkalnego</c:v>
                </c:pt>
                <c:pt idx="3">
                  <c:v>Do zakończenia budowy i uzyskania pozwolenia na użytkowanie</c:v>
                </c:pt>
                <c:pt idx="4">
                  <c:v>Inne</c:v>
                </c:pt>
                <c:pt idx="5">
                  <c:v>Nie wiem, trudno powiedzieć</c:v>
                </c:pt>
              </c:strCache>
            </c:strRef>
          </c:cat>
          <c:val>
            <c:numRef>
              <c:f>Wykresy!$D$272:$D$277</c:f>
              <c:numCache>
                <c:formatCode>0.0%</c:formatCode>
                <c:ptCount val="6"/>
                <c:pt idx="0">
                  <c:v>0.3411764705882353</c:v>
                </c:pt>
                <c:pt idx="1">
                  <c:v>0.396078431372549</c:v>
                </c:pt>
                <c:pt idx="2">
                  <c:v>0.16078431372549021</c:v>
                </c:pt>
                <c:pt idx="3">
                  <c:v>0.28627450980392155</c:v>
                </c:pt>
                <c:pt idx="4">
                  <c:v>0</c:v>
                </c:pt>
                <c:pt idx="5">
                  <c:v>0.33725490196078434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6F-4A1D-92AC-2F9DA2C69B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30"/>
        <c:axId val="563143888"/>
        <c:axId val="563139208"/>
      </c:barChart>
      <c:catAx>
        <c:axId val="5631438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63139208"/>
        <c:crosses val="autoZero"/>
        <c:auto val="1"/>
        <c:lblAlgn val="ctr"/>
        <c:lblOffset val="100"/>
        <c:noMultiLvlLbl val="0"/>
      </c:catAx>
      <c:valAx>
        <c:axId val="563139208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563143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</a:defRPr>
      </a:pPr>
      <a:endParaRPr lang="pl-PL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419638888888889"/>
          <c:y val="8.0064646464646463E-2"/>
          <c:w val="0.79377435185185186"/>
          <c:h val="0.8426997474747475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Wykresy!$O$310</c:f>
              <c:strCache>
                <c:ptCount val="1"/>
                <c:pt idx="0">
                  <c:v>Maksymalnie 10 lat od daty jego sporządzenia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Wykresy!$M$311:$N$330</c:f>
              <c:multiLvlStrCache>
                <c:ptCount val="20"/>
                <c:lvl>
                  <c:pt idx="0">
                    <c:v>Ogółem</c:v>
                  </c:pt>
                  <c:pt idx="1">
                    <c:v>Kobieta</c:v>
                  </c:pt>
                  <c:pt idx="2">
                    <c:v>Mężczyzna</c:v>
                  </c:pt>
                  <c:pt idx="3">
                    <c:v>18-29</c:v>
                  </c:pt>
                  <c:pt idx="4">
                    <c:v>30-39</c:v>
                  </c:pt>
                  <c:pt idx="5">
                    <c:v>40-49</c:v>
                  </c:pt>
                  <c:pt idx="6">
                    <c:v>50-59</c:v>
                  </c:pt>
                  <c:pt idx="7">
                    <c:v>60-65</c:v>
                  </c:pt>
                  <c:pt idx="8">
                    <c:v>Powyżej 65 </c:v>
                  </c:pt>
                  <c:pt idx="9">
                    <c:v>Podstawowe/gimnazjalne</c:v>
                  </c:pt>
                  <c:pt idx="10">
                    <c:v>Zawodowe/branżowe</c:v>
                  </c:pt>
                  <c:pt idx="11">
                    <c:v>Średnie ogólnokształcące</c:v>
                  </c:pt>
                  <c:pt idx="12">
                    <c:v>Średnie zawodowe</c:v>
                  </c:pt>
                  <c:pt idx="13">
                    <c:v>Policealne</c:v>
                  </c:pt>
                  <c:pt idx="14">
                    <c:v>Wyższe</c:v>
                  </c:pt>
                  <c:pt idx="15">
                    <c:v>bytomski</c:v>
                  </c:pt>
                  <c:pt idx="16">
                    <c:v>gliwicki</c:v>
                  </c:pt>
                  <c:pt idx="17">
                    <c:v>katowicki</c:v>
                  </c:pt>
                  <c:pt idx="18">
                    <c:v>sosnowiecki</c:v>
                  </c:pt>
                  <c:pt idx="19">
                    <c:v>tyski</c:v>
                  </c:pt>
                </c:lvl>
                <c:lvl>
                  <c:pt idx="1">
                    <c:v>Płeć</c:v>
                  </c:pt>
                  <c:pt idx="3">
                    <c:v>Wiek</c:v>
                  </c:pt>
                  <c:pt idx="9">
                    <c:v>Wykształcenie</c:v>
                  </c:pt>
                  <c:pt idx="15">
                    <c:v>Podregion</c:v>
                  </c:pt>
                </c:lvl>
              </c:multiLvlStrCache>
            </c:multiLvlStrRef>
          </c:cat>
          <c:val>
            <c:numRef>
              <c:f>Wykresy!$O$311:$O$330</c:f>
              <c:numCache>
                <c:formatCode>0.0%</c:formatCode>
                <c:ptCount val="20"/>
                <c:pt idx="0">
                  <c:v>0.32166666666666666</c:v>
                </c:pt>
                <c:pt idx="1">
                  <c:v>0.31304347826086959</c:v>
                </c:pt>
                <c:pt idx="2">
                  <c:v>0.33333333333333331</c:v>
                </c:pt>
                <c:pt idx="3">
                  <c:v>0.2441860465116279</c:v>
                </c:pt>
                <c:pt idx="4">
                  <c:v>0.29487179487179488</c:v>
                </c:pt>
                <c:pt idx="5">
                  <c:v>0.35074626865671643</c:v>
                </c:pt>
                <c:pt idx="6">
                  <c:v>0.35555555555555557</c:v>
                </c:pt>
                <c:pt idx="7">
                  <c:v>0.33333333333333331</c:v>
                </c:pt>
                <c:pt idx="8">
                  <c:v>0.36144578313253012</c:v>
                </c:pt>
                <c:pt idx="9">
                  <c:v>0.30769230769230771</c:v>
                </c:pt>
                <c:pt idx="10">
                  <c:v>0.23076923076923078</c:v>
                </c:pt>
                <c:pt idx="11">
                  <c:v>0.35443037974683544</c:v>
                </c:pt>
                <c:pt idx="12">
                  <c:v>0.3</c:v>
                </c:pt>
                <c:pt idx="13">
                  <c:v>0.3125</c:v>
                </c:pt>
                <c:pt idx="14">
                  <c:v>0.33807829181494664</c:v>
                </c:pt>
                <c:pt idx="15">
                  <c:v>0.39705882352941174</c:v>
                </c:pt>
                <c:pt idx="16">
                  <c:v>0.32743362831858408</c:v>
                </c:pt>
                <c:pt idx="17">
                  <c:v>0.31578947368421051</c:v>
                </c:pt>
                <c:pt idx="18">
                  <c:v>0.29166666666666669</c:v>
                </c:pt>
                <c:pt idx="19">
                  <c:v>0.31111111111111112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D1-48A5-82A7-AB9B87A08B28}"/>
            </c:ext>
          </c:extLst>
        </c:ser>
        <c:ser>
          <c:idx val="1"/>
          <c:order val="1"/>
          <c:tx>
            <c:strRef>
              <c:f>Wykresy!$P$310</c:f>
              <c:strCache>
                <c:ptCount val="1"/>
                <c:pt idx="0">
                  <c:v>Świadectwo nie ma terminu ważności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Wykresy!$M$311:$N$330</c:f>
              <c:multiLvlStrCache>
                <c:ptCount val="20"/>
                <c:lvl>
                  <c:pt idx="0">
                    <c:v>Ogółem</c:v>
                  </c:pt>
                  <c:pt idx="1">
                    <c:v>Kobieta</c:v>
                  </c:pt>
                  <c:pt idx="2">
                    <c:v>Mężczyzna</c:v>
                  </c:pt>
                  <c:pt idx="3">
                    <c:v>18-29</c:v>
                  </c:pt>
                  <c:pt idx="4">
                    <c:v>30-39</c:v>
                  </c:pt>
                  <c:pt idx="5">
                    <c:v>40-49</c:v>
                  </c:pt>
                  <c:pt idx="6">
                    <c:v>50-59</c:v>
                  </c:pt>
                  <c:pt idx="7">
                    <c:v>60-65</c:v>
                  </c:pt>
                  <c:pt idx="8">
                    <c:v>Powyżej 65 </c:v>
                  </c:pt>
                  <c:pt idx="9">
                    <c:v>Podstawowe/gimnazjalne</c:v>
                  </c:pt>
                  <c:pt idx="10">
                    <c:v>Zawodowe/branżowe</c:v>
                  </c:pt>
                  <c:pt idx="11">
                    <c:v>Średnie ogólnokształcące</c:v>
                  </c:pt>
                  <c:pt idx="12">
                    <c:v>Średnie zawodowe</c:v>
                  </c:pt>
                  <c:pt idx="13">
                    <c:v>Policealne</c:v>
                  </c:pt>
                  <c:pt idx="14">
                    <c:v>Wyższe</c:v>
                  </c:pt>
                  <c:pt idx="15">
                    <c:v>bytomski</c:v>
                  </c:pt>
                  <c:pt idx="16">
                    <c:v>gliwicki</c:v>
                  </c:pt>
                  <c:pt idx="17">
                    <c:v>katowicki</c:v>
                  </c:pt>
                  <c:pt idx="18">
                    <c:v>sosnowiecki</c:v>
                  </c:pt>
                  <c:pt idx="19">
                    <c:v>tyski</c:v>
                  </c:pt>
                </c:lvl>
                <c:lvl>
                  <c:pt idx="1">
                    <c:v>Płeć</c:v>
                  </c:pt>
                  <c:pt idx="3">
                    <c:v>Wiek</c:v>
                  </c:pt>
                  <c:pt idx="9">
                    <c:v>Wykształcenie</c:v>
                  </c:pt>
                  <c:pt idx="15">
                    <c:v>Podregion</c:v>
                  </c:pt>
                </c:lvl>
              </c:multiLvlStrCache>
            </c:multiLvlStrRef>
          </c:cat>
          <c:val>
            <c:numRef>
              <c:f>Wykresy!$P$311:$P$330</c:f>
              <c:numCache>
                <c:formatCode>0.0%</c:formatCode>
                <c:ptCount val="20"/>
                <c:pt idx="0">
                  <c:v>0.08</c:v>
                </c:pt>
                <c:pt idx="1">
                  <c:v>5.7971014492753624E-2</c:v>
                </c:pt>
                <c:pt idx="2">
                  <c:v>0.10980392156862745</c:v>
                </c:pt>
                <c:pt idx="3">
                  <c:v>5.8139534883720929E-2</c:v>
                </c:pt>
                <c:pt idx="4">
                  <c:v>6.4102564102564097E-2</c:v>
                </c:pt>
                <c:pt idx="5">
                  <c:v>0.12686567164179105</c:v>
                </c:pt>
                <c:pt idx="6">
                  <c:v>0.1</c:v>
                </c:pt>
                <c:pt idx="7">
                  <c:v>3.9215686274509803E-2</c:v>
                </c:pt>
                <c:pt idx="8">
                  <c:v>6.0240963855421686E-2</c:v>
                </c:pt>
                <c:pt idx="9">
                  <c:v>0.15384615384615385</c:v>
                </c:pt>
                <c:pt idx="10">
                  <c:v>0.12820512820512819</c:v>
                </c:pt>
                <c:pt idx="11">
                  <c:v>3.7974683544303799E-2</c:v>
                </c:pt>
                <c:pt idx="12">
                  <c:v>6.4285714285714279E-2</c:v>
                </c:pt>
                <c:pt idx="13">
                  <c:v>0.10416666666666667</c:v>
                </c:pt>
                <c:pt idx="14">
                  <c:v>8.5409252669039148E-2</c:v>
                </c:pt>
                <c:pt idx="15">
                  <c:v>5.8823529411764705E-2</c:v>
                </c:pt>
                <c:pt idx="16">
                  <c:v>9.7345132743362831E-2</c:v>
                </c:pt>
                <c:pt idx="17">
                  <c:v>9.0909090909090912E-2</c:v>
                </c:pt>
                <c:pt idx="18">
                  <c:v>6.6666666666666666E-2</c:v>
                </c:pt>
                <c:pt idx="19">
                  <c:v>6.6666666666666666E-2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D1-48A5-82A7-AB9B87A08B28}"/>
            </c:ext>
          </c:extLst>
        </c:ser>
        <c:ser>
          <c:idx val="2"/>
          <c:order val="2"/>
          <c:tx>
            <c:strRef>
              <c:f>Wykresy!$Q$310</c:f>
              <c:strCache>
                <c:ptCount val="1"/>
                <c:pt idx="0">
                  <c:v>Świadectwo traci ważność przy zmianie właścicieli budynku </c:v>
                </c:pt>
              </c:strCache>
            </c:strRef>
          </c:tx>
          <c:spPr>
            <a:solidFill>
              <a:srgbClr val="B81E3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Wykresy!$M$311:$N$330</c:f>
              <c:multiLvlStrCache>
                <c:ptCount val="20"/>
                <c:lvl>
                  <c:pt idx="0">
                    <c:v>Ogółem</c:v>
                  </c:pt>
                  <c:pt idx="1">
                    <c:v>Kobieta</c:v>
                  </c:pt>
                  <c:pt idx="2">
                    <c:v>Mężczyzna</c:v>
                  </c:pt>
                  <c:pt idx="3">
                    <c:v>18-29</c:v>
                  </c:pt>
                  <c:pt idx="4">
                    <c:v>30-39</c:v>
                  </c:pt>
                  <c:pt idx="5">
                    <c:v>40-49</c:v>
                  </c:pt>
                  <c:pt idx="6">
                    <c:v>50-59</c:v>
                  </c:pt>
                  <c:pt idx="7">
                    <c:v>60-65</c:v>
                  </c:pt>
                  <c:pt idx="8">
                    <c:v>Powyżej 65 </c:v>
                  </c:pt>
                  <c:pt idx="9">
                    <c:v>Podstawowe/gimnazjalne</c:v>
                  </c:pt>
                  <c:pt idx="10">
                    <c:v>Zawodowe/branżowe</c:v>
                  </c:pt>
                  <c:pt idx="11">
                    <c:v>Średnie ogólnokształcące</c:v>
                  </c:pt>
                  <c:pt idx="12">
                    <c:v>Średnie zawodowe</c:v>
                  </c:pt>
                  <c:pt idx="13">
                    <c:v>Policealne</c:v>
                  </c:pt>
                  <c:pt idx="14">
                    <c:v>Wyższe</c:v>
                  </c:pt>
                  <c:pt idx="15">
                    <c:v>bytomski</c:v>
                  </c:pt>
                  <c:pt idx="16">
                    <c:v>gliwicki</c:v>
                  </c:pt>
                  <c:pt idx="17">
                    <c:v>katowicki</c:v>
                  </c:pt>
                  <c:pt idx="18">
                    <c:v>sosnowiecki</c:v>
                  </c:pt>
                  <c:pt idx="19">
                    <c:v>tyski</c:v>
                  </c:pt>
                </c:lvl>
                <c:lvl>
                  <c:pt idx="1">
                    <c:v>Płeć</c:v>
                  </c:pt>
                  <c:pt idx="3">
                    <c:v>Wiek</c:v>
                  </c:pt>
                  <c:pt idx="9">
                    <c:v>Wykształcenie</c:v>
                  </c:pt>
                  <c:pt idx="15">
                    <c:v>Podregion</c:v>
                  </c:pt>
                </c:lvl>
              </c:multiLvlStrCache>
            </c:multiLvlStrRef>
          </c:cat>
          <c:val>
            <c:numRef>
              <c:f>Wykresy!$Q$311:$Q$330</c:f>
              <c:numCache>
                <c:formatCode>0.0%</c:formatCode>
                <c:ptCount val="20"/>
                <c:pt idx="0">
                  <c:v>5.3333333333333337E-2</c:v>
                </c:pt>
                <c:pt idx="1">
                  <c:v>5.2173913043478258E-2</c:v>
                </c:pt>
                <c:pt idx="2">
                  <c:v>5.4901960784313725E-2</c:v>
                </c:pt>
                <c:pt idx="3">
                  <c:v>9.3023255813953487E-2</c:v>
                </c:pt>
                <c:pt idx="4">
                  <c:v>6.4102564102564097E-2</c:v>
                </c:pt>
                <c:pt idx="5">
                  <c:v>3.7313432835820892E-2</c:v>
                </c:pt>
                <c:pt idx="6">
                  <c:v>6.6666666666666666E-2</c:v>
                </c:pt>
                <c:pt idx="7">
                  <c:v>1.9607843137254902E-2</c:v>
                </c:pt>
                <c:pt idx="8">
                  <c:v>2.4096385542168676E-2</c:v>
                </c:pt>
                <c:pt idx="9">
                  <c:v>0</c:v>
                </c:pt>
                <c:pt idx="10">
                  <c:v>7.6923076923076927E-2</c:v>
                </c:pt>
                <c:pt idx="11">
                  <c:v>8.8607594936708861E-2</c:v>
                </c:pt>
                <c:pt idx="12">
                  <c:v>3.5714285714285712E-2</c:v>
                </c:pt>
                <c:pt idx="13">
                  <c:v>4.1666666666666664E-2</c:v>
                </c:pt>
                <c:pt idx="14">
                  <c:v>5.3380782918149468E-2</c:v>
                </c:pt>
                <c:pt idx="15">
                  <c:v>5.8823529411764705E-2</c:v>
                </c:pt>
                <c:pt idx="16">
                  <c:v>4.4247787610619468E-2</c:v>
                </c:pt>
                <c:pt idx="17">
                  <c:v>3.3492822966507178E-2</c:v>
                </c:pt>
                <c:pt idx="18">
                  <c:v>9.166666666666666E-2</c:v>
                </c:pt>
                <c:pt idx="19">
                  <c:v>5.5555555555555552E-2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D1-48A5-82A7-AB9B87A08B28}"/>
            </c:ext>
          </c:extLst>
        </c:ser>
        <c:ser>
          <c:idx val="3"/>
          <c:order val="3"/>
          <c:tx>
            <c:strRef>
              <c:f>Wykresy!$R$310</c:f>
              <c:strCache>
                <c:ptCount val="1"/>
                <c:pt idx="0">
                  <c:v>Nie wiem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Wykresy!$M$311:$N$330</c:f>
              <c:multiLvlStrCache>
                <c:ptCount val="20"/>
                <c:lvl>
                  <c:pt idx="0">
                    <c:v>Ogółem</c:v>
                  </c:pt>
                  <c:pt idx="1">
                    <c:v>Kobieta</c:v>
                  </c:pt>
                  <c:pt idx="2">
                    <c:v>Mężczyzna</c:v>
                  </c:pt>
                  <c:pt idx="3">
                    <c:v>18-29</c:v>
                  </c:pt>
                  <c:pt idx="4">
                    <c:v>30-39</c:v>
                  </c:pt>
                  <c:pt idx="5">
                    <c:v>40-49</c:v>
                  </c:pt>
                  <c:pt idx="6">
                    <c:v>50-59</c:v>
                  </c:pt>
                  <c:pt idx="7">
                    <c:v>60-65</c:v>
                  </c:pt>
                  <c:pt idx="8">
                    <c:v>Powyżej 65 </c:v>
                  </c:pt>
                  <c:pt idx="9">
                    <c:v>Podstawowe/gimnazjalne</c:v>
                  </c:pt>
                  <c:pt idx="10">
                    <c:v>Zawodowe/branżowe</c:v>
                  </c:pt>
                  <c:pt idx="11">
                    <c:v>Średnie ogólnokształcące</c:v>
                  </c:pt>
                  <c:pt idx="12">
                    <c:v>Średnie zawodowe</c:v>
                  </c:pt>
                  <c:pt idx="13">
                    <c:v>Policealne</c:v>
                  </c:pt>
                  <c:pt idx="14">
                    <c:v>Wyższe</c:v>
                  </c:pt>
                  <c:pt idx="15">
                    <c:v>bytomski</c:v>
                  </c:pt>
                  <c:pt idx="16">
                    <c:v>gliwicki</c:v>
                  </c:pt>
                  <c:pt idx="17">
                    <c:v>katowicki</c:v>
                  </c:pt>
                  <c:pt idx="18">
                    <c:v>sosnowiecki</c:v>
                  </c:pt>
                  <c:pt idx="19">
                    <c:v>tyski</c:v>
                  </c:pt>
                </c:lvl>
                <c:lvl>
                  <c:pt idx="1">
                    <c:v>Płeć</c:v>
                  </c:pt>
                  <c:pt idx="3">
                    <c:v>Wiek</c:v>
                  </c:pt>
                  <c:pt idx="9">
                    <c:v>Wykształcenie</c:v>
                  </c:pt>
                  <c:pt idx="15">
                    <c:v>Podregion</c:v>
                  </c:pt>
                </c:lvl>
              </c:multiLvlStrCache>
            </c:multiLvlStrRef>
          </c:cat>
          <c:val>
            <c:numRef>
              <c:f>Wykresy!$R$311:$R$330</c:f>
              <c:numCache>
                <c:formatCode>0.0%</c:formatCode>
                <c:ptCount val="20"/>
                <c:pt idx="0">
                  <c:v>0.54500000000000004</c:v>
                </c:pt>
                <c:pt idx="1">
                  <c:v>0.57681159420289851</c:v>
                </c:pt>
                <c:pt idx="2">
                  <c:v>0.50196078431372548</c:v>
                </c:pt>
                <c:pt idx="3">
                  <c:v>0.60465116279069764</c:v>
                </c:pt>
                <c:pt idx="4">
                  <c:v>0.57692307692307687</c:v>
                </c:pt>
                <c:pt idx="5">
                  <c:v>0.48507462686567165</c:v>
                </c:pt>
                <c:pt idx="6">
                  <c:v>0.4777777777777778</c:v>
                </c:pt>
                <c:pt idx="7">
                  <c:v>0.60784313725490191</c:v>
                </c:pt>
                <c:pt idx="8">
                  <c:v>0.55421686746987953</c:v>
                </c:pt>
                <c:pt idx="9">
                  <c:v>0.53846153846153844</c:v>
                </c:pt>
                <c:pt idx="10">
                  <c:v>0.5641025641025641</c:v>
                </c:pt>
                <c:pt idx="11">
                  <c:v>0.51898734177215189</c:v>
                </c:pt>
                <c:pt idx="12">
                  <c:v>0.6</c:v>
                </c:pt>
                <c:pt idx="13">
                  <c:v>0.54166666666666663</c:v>
                </c:pt>
                <c:pt idx="14">
                  <c:v>0.52313167259786475</c:v>
                </c:pt>
                <c:pt idx="15">
                  <c:v>0.48529411764705882</c:v>
                </c:pt>
                <c:pt idx="16">
                  <c:v>0.53097345132743368</c:v>
                </c:pt>
                <c:pt idx="17">
                  <c:v>0.55980861244019142</c:v>
                </c:pt>
                <c:pt idx="18">
                  <c:v>0.55000000000000004</c:v>
                </c:pt>
                <c:pt idx="19">
                  <c:v>0.56666666666666665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D1-48A5-82A7-AB9B87A08B2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73228288"/>
        <c:axId val="573224688"/>
      </c:barChart>
      <c:catAx>
        <c:axId val="5732282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3224688"/>
        <c:crosses val="autoZero"/>
        <c:auto val="1"/>
        <c:lblAlgn val="ctr"/>
        <c:lblOffset val="100"/>
        <c:noMultiLvlLbl val="0"/>
      </c:catAx>
      <c:valAx>
        <c:axId val="573224688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322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"/>
          <c:y val="0.9420068181818182"/>
          <c:w val="0.9"/>
          <c:h val="5.79931818181818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pl-PL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419638888888889"/>
          <c:y val="8.0064646464646463E-2"/>
          <c:w val="0.79377435185185186"/>
          <c:h val="0.8426997474747475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Wykresy!$O$345</c:f>
              <c:strCache>
                <c:ptCount val="1"/>
                <c:pt idx="0">
                  <c:v>Tak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Wykresy!$M$346:$N$365</c:f>
              <c:multiLvlStrCache>
                <c:ptCount val="20"/>
                <c:lvl>
                  <c:pt idx="0">
                    <c:v>Ogółem</c:v>
                  </c:pt>
                  <c:pt idx="1">
                    <c:v>Kobieta</c:v>
                  </c:pt>
                  <c:pt idx="2">
                    <c:v>Mężczyzna</c:v>
                  </c:pt>
                  <c:pt idx="3">
                    <c:v>18-29</c:v>
                  </c:pt>
                  <c:pt idx="4">
                    <c:v>30-39</c:v>
                  </c:pt>
                  <c:pt idx="5">
                    <c:v>40-49</c:v>
                  </c:pt>
                  <c:pt idx="6">
                    <c:v>50-59</c:v>
                  </c:pt>
                  <c:pt idx="7">
                    <c:v>60-65</c:v>
                  </c:pt>
                  <c:pt idx="8">
                    <c:v>Powyżej 65 </c:v>
                  </c:pt>
                  <c:pt idx="9">
                    <c:v>Podstawowe/gimnazjalne</c:v>
                  </c:pt>
                  <c:pt idx="10">
                    <c:v>Zawodowe/branżowe</c:v>
                  </c:pt>
                  <c:pt idx="11">
                    <c:v>Średnie ogólnokształcące</c:v>
                  </c:pt>
                  <c:pt idx="12">
                    <c:v>Średnie zawodowe</c:v>
                  </c:pt>
                  <c:pt idx="13">
                    <c:v>Policealne</c:v>
                  </c:pt>
                  <c:pt idx="14">
                    <c:v>Wyższe</c:v>
                  </c:pt>
                  <c:pt idx="15">
                    <c:v>bytomski</c:v>
                  </c:pt>
                  <c:pt idx="16">
                    <c:v>gliwicki</c:v>
                  </c:pt>
                  <c:pt idx="17">
                    <c:v>katowicki</c:v>
                  </c:pt>
                  <c:pt idx="18">
                    <c:v>sosnowiecki</c:v>
                  </c:pt>
                  <c:pt idx="19">
                    <c:v>tyski</c:v>
                  </c:pt>
                </c:lvl>
                <c:lvl>
                  <c:pt idx="1">
                    <c:v>Płeć</c:v>
                  </c:pt>
                  <c:pt idx="3">
                    <c:v>Wiek</c:v>
                  </c:pt>
                  <c:pt idx="9">
                    <c:v>Wykształcenie</c:v>
                  </c:pt>
                  <c:pt idx="15">
                    <c:v>Podregion</c:v>
                  </c:pt>
                </c:lvl>
              </c:multiLvlStrCache>
            </c:multiLvlStrRef>
          </c:cat>
          <c:val>
            <c:numRef>
              <c:f>Wykresy!$O$346:$O$365</c:f>
              <c:numCache>
                <c:formatCode>0.0%</c:formatCode>
                <c:ptCount val="20"/>
                <c:pt idx="0">
                  <c:v>0.14499999999999999</c:v>
                </c:pt>
                <c:pt idx="1">
                  <c:v>0.15072463768115943</c:v>
                </c:pt>
                <c:pt idx="2">
                  <c:v>0.13725490196078433</c:v>
                </c:pt>
                <c:pt idx="3">
                  <c:v>0.10465116279069768</c:v>
                </c:pt>
                <c:pt idx="4">
                  <c:v>0.12179487179487179</c:v>
                </c:pt>
                <c:pt idx="5">
                  <c:v>0.13432835820895522</c:v>
                </c:pt>
                <c:pt idx="6">
                  <c:v>0.18888888888888888</c:v>
                </c:pt>
                <c:pt idx="7">
                  <c:v>0.15686274509803921</c:v>
                </c:pt>
                <c:pt idx="8">
                  <c:v>0.19277108433734941</c:v>
                </c:pt>
                <c:pt idx="9">
                  <c:v>0.15384615384615385</c:v>
                </c:pt>
                <c:pt idx="10">
                  <c:v>5.128205128205128E-2</c:v>
                </c:pt>
                <c:pt idx="11">
                  <c:v>0.12658227848101267</c:v>
                </c:pt>
                <c:pt idx="12">
                  <c:v>0.12142857142857143</c:v>
                </c:pt>
                <c:pt idx="13">
                  <c:v>0.16666666666666666</c:v>
                </c:pt>
                <c:pt idx="14">
                  <c:v>0.1708185053380783</c:v>
                </c:pt>
                <c:pt idx="15">
                  <c:v>0.14705882352941177</c:v>
                </c:pt>
                <c:pt idx="16">
                  <c:v>0.1415929203539823</c:v>
                </c:pt>
                <c:pt idx="17">
                  <c:v>0.15311004784688995</c:v>
                </c:pt>
                <c:pt idx="18">
                  <c:v>0.13333333333333333</c:v>
                </c:pt>
                <c:pt idx="19">
                  <c:v>0.14444444444444443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75-4E75-9F54-D1527B693C29}"/>
            </c:ext>
          </c:extLst>
        </c:ser>
        <c:ser>
          <c:idx val="1"/>
          <c:order val="1"/>
          <c:tx>
            <c:strRef>
              <c:f>Wykresy!$P$345</c:f>
              <c:strCache>
                <c:ptCount val="1"/>
                <c:pt idx="0">
                  <c:v>Nie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Wykresy!$M$346:$N$365</c:f>
              <c:multiLvlStrCache>
                <c:ptCount val="20"/>
                <c:lvl>
                  <c:pt idx="0">
                    <c:v>Ogółem</c:v>
                  </c:pt>
                  <c:pt idx="1">
                    <c:v>Kobieta</c:v>
                  </c:pt>
                  <c:pt idx="2">
                    <c:v>Mężczyzna</c:v>
                  </c:pt>
                  <c:pt idx="3">
                    <c:v>18-29</c:v>
                  </c:pt>
                  <c:pt idx="4">
                    <c:v>30-39</c:v>
                  </c:pt>
                  <c:pt idx="5">
                    <c:v>40-49</c:v>
                  </c:pt>
                  <c:pt idx="6">
                    <c:v>50-59</c:v>
                  </c:pt>
                  <c:pt idx="7">
                    <c:v>60-65</c:v>
                  </c:pt>
                  <c:pt idx="8">
                    <c:v>Powyżej 65 </c:v>
                  </c:pt>
                  <c:pt idx="9">
                    <c:v>Podstawowe/gimnazjalne</c:v>
                  </c:pt>
                  <c:pt idx="10">
                    <c:v>Zawodowe/branżowe</c:v>
                  </c:pt>
                  <c:pt idx="11">
                    <c:v>Średnie ogólnokształcące</c:v>
                  </c:pt>
                  <c:pt idx="12">
                    <c:v>Średnie zawodowe</c:v>
                  </c:pt>
                  <c:pt idx="13">
                    <c:v>Policealne</c:v>
                  </c:pt>
                  <c:pt idx="14">
                    <c:v>Wyższe</c:v>
                  </c:pt>
                  <c:pt idx="15">
                    <c:v>bytomski</c:v>
                  </c:pt>
                  <c:pt idx="16">
                    <c:v>gliwicki</c:v>
                  </c:pt>
                  <c:pt idx="17">
                    <c:v>katowicki</c:v>
                  </c:pt>
                  <c:pt idx="18">
                    <c:v>sosnowiecki</c:v>
                  </c:pt>
                  <c:pt idx="19">
                    <c:v>tyski</c:v>
                  </c:pt>
                </c:lvl>
                <c:lvl>
                  <c:pt idx="1">
                    <c:v>Płeć</c:v>
                  </c:pt>
                  <c:pt idx="3">
                    <c:v>Wiek</c:v>
                  </c:pt>
                  <c:pt idx="9">
                    <c:v>Wykształcenie</c:v>
                  </c:pt>
                  <c:pt idx="15">
                    <c:v>Podregion</c:v>
                  </c:pt>
                </c:lvl>
              </c:multiLvlStrCache>
            </c:multiLvlStrRef>
          </c:cat>
          <c:val>
            <c:numRef>
              <c:f>Wykresy!$P$346:$P$365</c:f>
              <c:numCache>
                <c:formatCode>0.0%</c:formatCode>
                <c:ptCount val="20"/>
                <c:pt idx="0">
                  <c:v>0.85499999999999998</c:v>
                </c:pt>
                <c:pt idx="1">
                  <c:v>0.8492753623188406</c:v>
                </c:pt>
                <c:pt idx="2">
                  <c:v>0.86274509803921573</c:v>
                </c:pt>
                <c:pt idx="3">
                  <c:v>0.89534883720930236</c:v>
                </c:pt>
                <c:pt idx="4">
                  <c:v>0.87820512820512819</c:v>
                </c:pt>
                <c:pt idx="5">
                  <c:v>0.86567164179104472</c:v>
                </c:pt>
                <c:pt idx="6">
                  <c:v>0.81111111111111112</c:v>
                </c:pt>
                <c:pt idx="7">
                  <c:v>0.84313725490196079</c:v>
                </c:pt>
                <c:pt idx="8">
                  <c:v>0.80722891566265065</c:v>
                </c:pt>
                <c:pt idx="9">
                  <c:v>0.84615384615384615</c:v>
                </c:pt>
                <c:pt idx="10">
                  <c:v>0.94871794871794868</c:v>
                </c:pt>
                <c:pt idx="11">
                  <c:v>0.87341772151898733</c:v>
                </c:pt>
                <c:pt idx="12">
                  <c:v>0.87857142857142856</c:v>
                </c:pt>
                <c:pt idx="13">
                  <c:v>0.83333333333333337</c:v>
                </c:pt>
                <c:pt idx="14">
                  <c:v>0.8291814946619217</c:v>
                </c:pt>
                <c:pt idx="15">
                  <c:v>0.8529411764705882</c:v>
                </c:pt>
                <c:pt idx="16">
                  <c:v>0.8584070796460177</c:v>
                </c:pt>
                <c:pt idx="17">
                  <c:v>0.84688995215311003</c:v>
                </c:pt>
                <c:pt idx="18">
                  <c:v>0.8666666666666667</c:v>
                </c:pt>
                <c:pt idx="19">
                  <c:v>0.85555555555555551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75-4E75-9F54-D1527B693C2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73228288"/>
        <c:axId val="573224688"/>
      </c:barChart>
      <c:catAx>
        <c:axId val="5732282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3224688"/>
        <c:crosses val="autoZero"/>
        <c:auto val="1"/>
        <c:lblAlgn val="ctr"/>
        <c:lblOffset val="100"/>
        <c:noMultiLvlLbl val="0"/>
      </c:catAx>
      <c:valAx>
        <c:axId val="573224688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7322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211935185185193"/>
          <c:y val="0.9420068181818182"/>
          <c:w val="7.5761203703703706E-2"/>
          <c:h val="5.79931818181818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1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14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679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126" y="1394149"/>
            <a:ext cx="594422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81E18468-E6E2-0B4A-B58E-1787873B3D32}"/>
              </a:ext>
            </a:extLst>
          </p:cNvPr>
          <p:cNvSpPr/>
          <p:nvPr userDrawn="1"/>
        </p:nvSpPr>
        <p:spPr>
          <a:xfrm rot="5400000" flipH="1">
            <a:off x="-3080937" y="3080937"/>
            <a:ext cx="6858000" cy="696126"/>
          </a:xfrm>
          <a:custGeom>
            <a:avLst/>
            <a:gdLst/>
            <a:ahLst/>
            <a:cxnLst/>
            <a:rect l="l" t="t" r="r" b="b"/>
            <a:pathLst>
              <a:path w="10665551" h="3626287">
                <a:moveTo>
                  <a:pt x="10665551" y="0"/>
                </a:moveTo>
                <a:lnTo>
                  <a:pt x="0" y="0"/>
                </a:lnTo>
                <a:lnTo>
                  <a:pt x="0" y="3626288"/>
                </a:lnTo>
                <a:lnTo>
                  <a:pt x="10665551" y="3626288"/>
                </a:lnTo>
                <a:lnTo>
                  <a:pt x="10665551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A2F20AB-DAE0-90E6-9EA0-8032FA8FF6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407" r="35024" b="22813"/>
          <a:stretch/>
        </p:blipFill>
        <p:spPr>
          <a:xfrm>
            <a:off x="5559515" y="1"/>
            <a:ext cx="6632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82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81" y="743318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2400" b="1">
                <a:solidFill>
                  <a:srgbClr val="306464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7DC18506-6205-438F-AA5C-D337F9975FC3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757381" y="1651060"/>
            <a:ext cx="10667999" cy="37743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9B70B717-5592-3EB4-593F-20890B643817}"/>
              </a:ext>
            </a:extLst>
          </p:cNvPr>
          <p:cNvGrpSpPr/>
          <p:nvPr userDrawn="1"/>
        </p:nvGrpSpPr>
        <p:grpSpPr>
          <a:xfrm>
            <a:off x="-226047" y="-23820"/>
            <a:ext cx="12634854" cy="7050193"/>
            <a:chOff x="-1342907" y="-952498"/>
            <a:chExt cx="20973813" cy="11703299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02E1F8A-F2A2-E8B1-2A00-6B64E45A305C}"/>
                </a:ext>
              </a:extLst>
            </p:cNvPr>
            <p:cNvSpPr/>
            <p:nvPr userDrawn="1"/>
          </p:nvSpPr>
          <p:spPr>
            <a:xfrm rot="10800000">
              <a:off x="13030269" y="-952498"/>
              <a:ext cx="6240735" cy="1506844"/>
            </a:xfrm>
            <a:custGeom>
              <a:avLst/>
              <a:gdLst/>
              <a:ahLst/>
              <a:cxnLst/>
              <a:rect l="l" t="t" r="r" b="b"/>
              <a:pathLst>
                <a:path w="6240735" h="2176456">
                  <a:moveTo>
                    <a:pt x="0" y="0"/>
                  </a:moveTo>
                  <a:lnTo>
                    <a:pt x="6240735" y="0"/>
                  </a:lnTo>
                  <a:lnTo>
                    <a:pt x="6240735" y="2176457"/>
                  </a:lnTo>
                  <a:lnTo>
                    <a:pt x="0" y="2176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" b="-72594"/>
              </a:stretch>
            </a:blipFill>
          </p:spPr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3822F387-E8C8-3D27-C3A0-C91818E7BA5C}"/>
                </a:ext>
              </a:extLst>
            </p:cNvPr>
            <p:cNvSpPr/>
            <p:nvPr userDrawn="1"/>
          </p:nvSpPr>
          <p:spPr>
            <a:xfrm flipV="1">
              <a:off x="-967670" y="-952497"/>
              <a:ext cx="6576786" cy="1072913"/>
            </a:xfrm>
            <a:custGeom>
              <a:avLst/>
              <a:gdLst/>
              <a:ahLst/>
              <a:cxnLst/>
              <a:rect l="l" t="t" r="r" b="b"/>
              <a:pathLst>
                <a:path w="6576787" h="2293655">
                  <a:moveTo>
                    <a:pt x="0" y="2293655"/>
                  </a:moveTo>
                  <a:lnTo>
                    <a:pt x="6576787" y="2293655"/>
                  </a:lnTo>
                  <a:lnTo>
                    <a:pt x="6576787" y="0"/>
                  </a:lnTo>
                  <a:lnTo>
                    <a:pt x="0" y="0"/>
                  </a:lnTo>
                  <a:lnTo>
                    <a:pt x="0" y="2293655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" b="-89279"/>
              </a:stretch>
            </a:blipFill>
          </p:spPr>
        </p:sp>
        <p:sp>
          <p:nvSpPr>
            <p:cNvPr id="8" name="TextBox 42">
              <a:extLst>
                <a:ext uri="{FF2B5EF4-FFF2-40B4-BE49-F238E27FC236}">
                  <a16:creationId xmlns:a16="http://schemas.microsoft.com/office/drawing/2014/main" id="{0A55FFEF-E7D9-80DF-50B1-A63AA7A5380E}"/>
                </a:ext>
              </a:extLst>
            </p:cNvPr>
            <p:cNvSpPr txBox="1"/>
            <p:nvPr/>
          </p:nvSpPr>
          <p:spPr>
            <a:xfrm>
              <a:off x="-1342907" y="9913238"/>
              <a:ext cx="20973813" cy="837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3" name="TextBox 45">
              <a:extLst>
                <a:ext uri="{FF2B5EF4-FFF2-40B4-BE49-F238E27FC236}">
                  <a16:creationId xmlns:a16="http://schemas.microsoft.com/office/drawing/2014/main" id="{9604DB26-04D0-4DB2-4CE9-2E29241F6B71}"/>
                </a:ext>
              </a:extLst>
            </p:cNvPr>
            <p:cNvSpPr txBox="1"/>
            <p:nvPr/>
          </p:nvSpPr>
          <p:spPr>
            <a:xfrm>
              <a:off x="2488624" y="9913238"/>
              <a:ext cx="13310751" cy="837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6" name="TextBox 48">
              <a:extLst>
                <a:ext uri="{FF2B5EF4-FFF2-40B4-BE49-F238E27FC236}">
                  <a16:creationId xmlns:a16="http://schemas.microsoft.com/office/drawing/2014/main" id="{CB739878-3F9A-5A4F-D728-B76ABDD38B9E}"/>
                </a:ext>
              </a:extLst>
            </p:cNvPr>
            <p:cNvSpPr txBox="1"/>
            <p:nvPr/>
          </p:nvSpPr>
          <p:spPr>
            <a:xfrm>
              <a:off x="4131385" y="9913238"/>
              <a:ext cx="10025232" cy="837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A157BCA9-CFD9-CC44-8137-515A37E418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970" t="-46191" r="1293" b="32129"/>
          <a:stretch/>
        </p:blipFill>
        <p:spPr>
          <a:xfrm>
            <a:off x="1" y="6353444"/>
            <a:ext cx="12192000" cy="5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17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8" name="SmartArt Placeholder 7">
            <a:extLst>
              <a:ext uri="{FF2B5EF4-FFF2-40B4-BE49-F238E27FC236}">
                <a16:creationId xmlns:a16="http://schemas.microsoft.com/office/drawing/2014/main" id="{9FD563C5-3DFB-47DD-8A9E-30D8084590F6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762001" y="2369130"/>
            <a:ext cx="10667998" cy="27384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77F390F-3DDD-F958-4090-F1B802FA73CC}"/>
              </a:ext>
            </a:extLst>
          </p:cNvPr>
          <p:cNvSpPr/>
          <p:nvPr userDrawn="1"/>
        </p:nvSpPr>
        <p:spPr>
          <a:xfrm rot="10800000">
            <a:off x="8432511" y="-23820"/>
            <a:ext cx="3759487" cy="907739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7"/>
                </a:lnTo>
                <a:lnTo>
                  <a:pt x="0" y="21764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" b="-72594"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DDA3AC9F-1B5B-262D-710C-B2F5F9399D85}"/>
              </a:ext>
            </a:extLst>
          </p:cNvPr>
          <p:cNvSpPr/>
          <p:nvPr userDrawn="1"/>
        </p:nvSpPr>
        <p:spPr>
          <a:xfrm flipV="1">
            <a:off x="0" y="-23819"/>
            <a:ext cx="3961928" cy="646334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" b="-89279"/>
            </a:stretch>
          </a:blipFill>
        </p:spPr>
      </p:sp>
      <p:grpSp>
        <p:nvGrpSpPr>
          <p:cNvPr id="6" name="Group 40">
            <a:extLst>
              <a:ext uri="{FF2B5EF4-FFF2-40B4-BE49-F238E27FC236}">
                <a16:creationId xmlns:a16="http://schemas.microsoft.com/office/drawing/2014/main" id="{AA04DEF6-A958-3774-B2D0-C00FC4437CDE}"/>
              </a:ext>
            </a:extLst>
          </p:cNvPr>
          <p:cNvGrpSpPr/>
          <p:nvPr userDrawn="1"/>
        </p:nvGrpSpPr>
        <p:grpSpPr>
          <a:xfrm>
            <a:off x="148084" y="6266789"/>
            <a:ext cx="11871961" cy="500477"/>
            <a:chOff x="0" y="0"/>
            <a:chExt cx="11607985" cy="406400"/>
          </a:xfrm>
        </p:grpSpPr>
        <p:sp>
          <p:nvSpPr>
            <p:cNvPr id="16" name="Freeform 41">
              <a:extLst>
                <a:ext uri="{FF2B5EF4-FFF2-40B4-BE49-F238E27FC236}">
                  <a16:creationId xmlns:a16="http://schemas.microsoft.com/office/drawing/2014/main" id="{C4EC7881-29CB-538A-C10A-D2F6DF51BB6A}"/>
                </a:ext>
              </a:extLst>
            </p:cNvPr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17" name="TextBox 42">
              <a:extLst>
                <a:ext uri="{FF2B5EF4-FFF2-40B4-BE49-F238E27FC236}">
                  <a16:creationId xmlns:a16="http://schemas.microsoft.com/office/drawing/2014/main" id="{FA5CE33E-139F-8AD2-1AA2-9C3B3149B77E}"/>
                </a:ext>
              </a:extLst>
            </p:cNvPr>
            <p:cNvSpPr txBox="1"/>
            <p:nvPr/>
          </p:nvSpPr>
          <p:spPr>
            <a:xfrm>
              <a:off x="0" y="-57150"/>
              <a:ext cx="11607985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43">
            <a:extLst>
              <a:ext uri="{FF2B5EF4-FFF2-40B4-BE49-F238E27FC236}">
                <a16:creationId xmlns:a16="http://schemas.microsoft.com/office/drawing/2014/main" id="{B0EFBC55-2A59-141F-6A51-80B55EB47F0C}"/>
              </a:ext>
            </a:extLst>
          </p:cNvPr>
          <p:cNvGrpSpPr/>
          <p:nvPr userDrawn="1"/>
        </p:nvGrpSpPr>
        <p:grpSpPr>
          <a:xfrm>
            <a:off x="2325226" y="6114390"/>
            <a:ext cx="7534383" cy="652877"/>
            <a:chOff x="0" y="0"/>
            <a:chExt cx="7366854" cy="406400"/>
          </a:xfrm>
        </p:grpSpPr>
        <p:sp>
          <p:nvSpPr>
            <p:cNvPr id="14" name="Freeform 44">
              <a:extLst>
                <a:ext uri="{FF2B5EF4-FFF2-40B4-BE49-F238E27FC236}">
                  <a16:creationId xmlns:a16="http://schemas.microsoft.com/office/drawing/2014/main" id="{242E0C6C-0654-332F-16D9-DE4CCF028965}"/>
                </a:ext>
              </a:extLst>
            </p:cNvPr>
            <p:cNvSpPr/>
            <p:nvPr/>
          </p:nvSpPr>
          <p:spPr>
            <a:xfrm>
              <a:off x="0" y="0"/>
              <a:ext cx="7366853" cy="406400"/>
            </a:xfrm>
            <a:custGeom>
              <a:avLst/>
              <a:gdLst/>
              <a:ahLst/>
              <a:cxnLst/>
              <a:rect l="l" t="t" r="r" b="b"/>
              <a:pathLst>
                <a:path w="7366853" h="406400">
                  <a:moveTo>
                    <a:pt x="7163653" y="0"/>
                  </a:moveTo>
                  <a:cubicBezTo>
                    <a:pt x="7275878" y="0"/>
                    <a:pt x="7366853" y="90976"/>
                    <a:pt x="7366853" y="203200"/>
                  </a:cubicBezTo>
                  <a:cubicBezTo>
                    <a:pt x="7366853" y="315424"/>
                    <a:pt x="7275878" y="406400"/>
                    <a:pt x="716365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15" name="TextBox 45">
              <a:extLst>
                <a:ext uri="{FF2B5EF4-FFF2-40B4-BE49-F238E27FC236}">
                  <a16:creationId xmlns:a16="http://schemas.microsoft.com/office/drawing/2014/main" id="{17726119-215B-18E7-3D37-D817CA1E9F65}"/>
                </a:ext>
              </a:extLst>
            </p:cNvPr>
            <p:cNvSpPr txBox="1"/>
            <p:nvPr/>
          </p:nvSpPr>
          <p:spPr>
            <a:xfrm>
              <a:off x="0" y="-57150"/>
              <a:ext cx="736685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46">
            <a:extLst>
              <a:ext uri="{FF2B5EF4-FFF2-40B4-BE49-F238E27FC236}">
                <a16:creationId xmlns:a16="http://schemas.microsoft.com/office/drawing/2014/main" id="{F029AE8E-C416-5FBF-F9C6-53E110177FE5}"/>
              </a:ext>
            </a:extLst>
          </p:cNvPr>
          <p:cNvGrpSpPr/>
          <p:nvPr userDrawn="1"/>
        </p:nvGrpSpPr>
        <p:grpSpPr>
          <a:xfrm>
            <a:off x="3258672" y="6022579"/>
            <a:ext cx="5674656" cy="744688"/>
            <a:chOff x="0" y="0"/>
            <a:chExt cx="5548478" cy="406400"/>
          </a:xfrm>
        </p:grpSpPr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44269480-726E-9C38-38C7-02D35D77AC87}"/>
                </a:ext>
              </a:extLst>
            </p:cNvPr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034"/>
            </a:solidFill>
          </p:spPr>
        </p:sp>
        <p:sp>
          <p:nvSpPr>
            <p:cNvPr id="13" name="TextBox 48">
              <a:extLst>
                <a:ext uri="{FF2B5EF4-FFF2-40B4-BE49-F238E27FC236}">
                  <a16:creationId xmlns:a16="http://schemas.microsoft.com/office/drawing/2014/main" id="{B9D5F482-2ED6-4366-50AC-1E3F20C67BC1}"/>
                </a:ext>
              </a:extLst>
            </p:cNvPr>
            <p:cNvSpPr txBox="1"/>
            <p:nvPr/>
          </p:nvSpPr>
          <p:spPr>
            <a:xfrm>
              <a:off x="0" y="-57150"/>
              <a:ext cx="554847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94626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 descr="Picture placeholder ">
            <a:extLst>
              <a:ext uri="{FF2B5EF4-FFF2-40B4-BE49-F238E27FC236}">
                <a16:creationId xmlns:a16="http://schemas.microsoft.com/office/drawing/2014/main" id="{21F9B252-B7D4-4DA8-92E8-8A98BFEF4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07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690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691" r:id="rId3"/>
    <p:sldLayoutId id="2147483706" r:id="rId4"/>
    <p:sldLayoutId id="21474837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6497488B-3D41-DDB5-D063-FB39C84E6FBA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pic>
          <p:nvPicPr>
            <p:cNvPr id="1029" name="Obraz 1028">
              <a:extLst>
                <a:ext uri="{FF2B5EF4-FFF2-40B4-BE49-F238E27FC236}">
                  <a16:creationId xmlns:a16="http://schemas.microsoft.com/office/drawing/2014/main" id="{55860C83-2BC1-9426-70F8-EF49F81F8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0343" r="22104" b="18123"/>
            <a:stretch/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sp>
          <p:nvSpPr>
            <p:cNvPr id="2" name="pole tekstowe 1">
              <a:extLst>
                <a:ext uri="{FF2B5EF4-FFF2-40B4-BE49-F238E27FC236}">
                  <a16:creationId xmlns:a16="http://schemas.microsoft.com/office/drawing/2014/main" id="{DB5C1E5F-3AD2-C25F-BF94-EA0B2BDD3BD1}"/>
                </a:ext>
              </a:extLst>
            </p:cNvPr>
            <p:cNvSpPr txBox="1"/>
            <p:nvPr/>
          </p:nvSpPr>
          <p:spPr>
            <a:xfrm>
              <a:off x="394996" y="2768474"/>
              <a:ext cx="4774163" cy="28007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sz="4400" b="1" dirty="0">
                  <a:solidFill>
                    <a:schemeClr val="accent1"/>
                  </a:solidFill>
                </a:rPr>
                <a:t>Badanie konsumenckie</a:t>
              </a:r>
            </a:p>
            <a:p>
              <a:endParaRPr lang="pl-PL" sz="4400" b="1" dirty="0">
                <a:solidFill>
                  <a:schemeClr val="accent1"/>
                </a:solidFill>
              </a:endParaRPr>
            </a:p>
            <a:p>
              <a:endParaRPr lang="pl-PL" sz="4400" b="1" dirty="0">
                <a:solidFill>
                  <a:schemeClr val="accent1"/>
                </a:solidFill>
              </a:endParaRPr>
            </a:p>
          </p:txBody>
        </p:sp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9C23E901-7AA0-B251-EA68-F57878DB9DA6}"/>
                </a:ext>
              </a:extLst>
            </p:cNvPr>
            <p:cNvSpPr txBox="1"/>
            <p:nvPr/>
          </p:nvSpPr>
          <p:spPr>
            <a:xfrm>
              <a:off x="394996" y="1157388"/>
              <a:ext cx="5701004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sz="4400" b="1" dirty="0">
                  <a:solidFill>
                    <a:schemeClr val="bg2">
                      <a:lumMod val="50000"/>
                    </a:schemeClr>
                  </a:solidFill>
                </a:rPr>
                <a:t>Dobra </a:t>
              </a:r>
              <a:br>
                <a:rPr lang="pl-PL" sz="4400" b="1" dirty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pl-PL" sz="4400" b="1" dirty="0">
                  <a:solidFill>
                    <a:schemeClr val="bg2">
                      <a:lumMod val="50000"/>
                    </a:schemeClr>
                  </a:solidFill>
                </a:rPr>
                <a:t>Termomodernizacja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265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DE71EB-83A4-4033-FC3E-6F04554F0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Czy wie </a:t>
            </a:r>
            <a:r>
              <a:rPr lang="pl-PL" dirty="0" err="1"/>
              <a:t>Pan_i</a:t>
            </a:r>
            <a:r>
              <a:rPr lang="pl-PL" dirty="0"/>
              <a:t> przez co traci najwięcej ciepła w domu?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09489F9-9B59-7985-370C-F6EB6219893D}"/>
              </a:ext>
            </a:extLst>
          </p:cNvPr>
          <p:cNvSpPr txBox="1"/>
          <p:nvPr/>
        </p:nvSpPr>
        <p:spPr>
          <a:xfrm>
            <a:off x="757381" y="6195962"/>
            <a:ext cx="6314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i="1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Pytanie wielokrotnego wyboru do 2 odpowiedzi</a:t>
            </a:r>
            <a:endParaRPr lang="pl-PL" dirty="0">
              <a:solidFill>
                <a:schemeClr val="accent1"/>
              </a:solidFill>
            </a:endParaRP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A4DB4D03-2DAA-471A-062E-C641586D38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3439199"/>
              </p:ext>
            </p:extLst>
          </p:nvPr>
        </p:nvGraphicFramePr>
        <p:xfrm>
          <a:off x="757381" y="2235962"/>
          <a:ext cx="108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007140FB-A2CE-CB3E-1A5C-DB335AC3E5A8}"/>
              </a:ext>
            </a:extLst>
          </p:cNvPr>
          <p:cNvSpPr txBox="1"/>
          <p:nvPr/>
        </p:nvSpPr>
        <p:spPr>
          <a:xfrm>
            <a:off x="757381" y="1389650"/>
            <a:ext cx="1080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2">
                    <a:lumMod val="10000"/>
                  </a:schemeClr>
                </a:solidFill>
              </a:rPr>
              <a:t>Zdaniem respondentów, najwięcej ciepła w domu tracą oni przez stolarkę okienną i drzwi (43,3%), ściany (32,2%) oraz dach (29,8%). Należy podkreślić, że mężczyźni wskazywali na te czynniki częściej aniżeli kobiety.</a:t>
            </a:r>
          </a:p>
        </p:txBody>
      </p:sp>
    </p:spTree>
    <p:extLst>
      <p:ext uri="{BB962C8B-B14F-4D97-AF65-F5344CB8AC3E}">
        <p14:creationId xmlns:p14="http://schemas.microsoft.com/office/powerpoint/2010/main" val="3581150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13B7CB-111D-619D-8497-0384984E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81" y="420152"/>
            <a:ext cx="10591800" cy="646332"/>
          </a:xfrm>
        </p:spPr>
        <p:txBody>
          <a:bodyPr/>
          <a:lstStyle/>
          <a:p>
            <a:r>
              <a:rPr lang="pl-PL" dirty="0"/>
              <a:t>4. Czy chciał(a)by </a:t>
            </a:r>
            <a:r>
              <a:rPr lang="pl-PL" dirty="0" err="1"/>
              <a:t>Pan_i</a:t>
            </a:r>
            <a:r>
              <a:rPr lang="pl-PL" dirty="0"/>
              <a:t> mieć większą wiedzę jak oszczędzać </a:t>
            </a:r>
            <a:br>
              <a:rPr lang="pl-PL" dirty="0"/>
            </a:br>
            <a:r>
              <a:rPr lang="pl-PL" dirty="0"/>
              <a:t>energię w domu? 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FD2BE610-5546-8102-C8CE-C48BEAF961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048209"/>
              </p:ext>
            </p:extLst>
          </p:nvPr>
        </p:nvGraphicFramePr>
        <p:xfrm>
          <a:off x="757381" y="2378616"/>
          <a:ext cx="108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43557DE7-EF34-81BD-9585-95D805E388BF}"/>
              </a:ext>
            </a:extLst>
          </p:cNvPr>
          <p:cNvSpPr txBox="1"/>
          <p:nvPr/>
        </p:nvSpPr>
        <p:spPr>
          <a:xfrm>
            <a:off x="757381" y="1245496"/>
            <a:ext cx="10800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2">
                    <a:lumMod val="10000"/>
                  </a:schemeClr>
                </a:solidFill>
              </a:rPr>
              <a:t>Dwóch na trzech ankietowanych mieszkańców GZM potwierdziło, że chciałoby mieć większą wiedzę o tym, jak oszczędzać energię </a:t>
            </a:r>
            <a:br>
              <a:rPr lang="pl-PL" sz="14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pl-PL" sz="1400" dirty="0">
                <a:solidFill>
                  <a:schemeClr val="tx2">
                    <a:lumMod val="10000"/>
                  </a:schemeClr>
                </a:solidFill>
              </a:rPr>
              <a:t>w domu (66,2%). Analizując wyniki badania z uwzględnieniem cech respondentów zaobserwowano, że zwiększeniem swojej wiedzy </a:t>
            </a:r>
            <a:br>
              <a:rPr lang="pl-PL" sz="14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pl-PL" sz="1400" dirty="0">
                <a:solidFill>
                  <a:schemeClr val="tx2">
                    <a:lumMod val="10000"/>
                  </a:schemeClr>
                </a:solidFill>
              </a:rPr>
              <a:t>w tym zakresie zainteresowane są najczęściej kobiety (67,2%), osoby w wieku od 18 do 29 lat (72,1%), osoby z wykształceniem policealnym (77,1%) i mieszkańcy podregionu tyskiego (72,2%).</a:t>
            </a:r>
          </a:p>
        </p:txBody>
      </p:sp>
    </p:spTree>
    <p:extLst>
      <p:ext uri="{BB962C8B-B14F-4D97-AF65-F5344CB8AC3E}">
        <p14:creationId xmlns:p14="http://schemas.microsoft.com/office/powerpoint/2010/main" val="48037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7AD0A5-F489-CC2D-1001-1D041FB3C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Co jest dla </a:t>
            </a:r>
            <a:r>
              <a:rPr lang="pl-PL" dirty="0" err="1"/>
              <a:t>Pana_i</a:t>
            </a:r>
            <a:r>
              <a:rPr lang="pl-PL" dirty="0"/>
              <a:t> istotne przy wyborze materiałów izolacyjnych?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4E7F604C-0AC0-19E3-69DE-592F8C8304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7872736"/>
              </p:ext>
            </p:extLst>
          </p:nvPr>
        </p:nvGraphicFramePr>
        <p:xfrm>
          <a:off x="757381" y="2154682"/>
          <a:ext cx="108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05E71D12-02AB-E960-FADF-D97069376E25}"/>
              </a:ext>
            </a:extLst>
          </p:cNvPr>
          <p:cNvSpPr txBox="1"/>
          <p:nvPr/>
        </p:nvSpPr>
        <p:spPr>
          <a:xfrm>
            <a:off x="757381" y="6195962"/>
            <a:ext cx="6314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i="1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Pytanie wielokrotnego wyboru do 2 odpowiedzi</a:t>
            </a:r>
            <a:endParaRPr lang="pl-PL" dirty="0">
              <a:solidFill>
                <a:schemeClr val="accent1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938E977-EB7D-4733-5D81-338FEA050896}"/>
              </a:ext>
            </a:extLst>
          </p:cNvPr>
          <p:cNvSpPr txBox="1"/>
          <p:nvPr/>
        </p:nvSpPr>
        <p:spPr>
          <a:xfrm>
            <a:off x="757381" y="1427599"/>
            <a:ext cx="1080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2">
                    <a:lumMod val="10000"/>
                  </a:schemeClr>
                </a:solidFill>
              </a:rPr>
              <a:t>Najistotniejszym czynnikiem przy wyborze materiałów izolacyjnych jest dla respondentów ich termoizolacyjność, tj. współczynnik przenikania ciepła (56,0%) oraz cena (52,3%). Oba te czynniki nieco częściej wskazywały kobiety. </a:t>
            </a:r>
          </a:p>
        </p:txBody>
      </p:sp>
    </p:spTree>
    <p:extLst>
      <p:ext uri="{BB962C8B-B14F-4D97-AF65-F5344CB8AC3E}">
        <p14:creationId xmlns:p14="http://schemas.microsoft.com/office/powerpoint/2010/main" val="3525367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B9C839-FA0B-F7C3-5F25-E6F4E896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81" y="541890"/>
            <a:ext cx="10591800" cy="646332"/>
          </a:xfrm>
        </p:spPr>
        <p:txBody>
          <a:bodyPr/>
          <a:lstStyle/>
          <a:p>
            <a:r>
              <a:rPr lang="pl-PL" dirty="0"/>
              <a:t>6. Czy wie </a:t>
            </a:r>
            <a:r>
              <a:rPr lang="pl-PL" dirty="0" err="1"/>
              <a:t>Pan_i</a:t>
            </a:r>
            <a:r>
              <a:rPr lang="pl-PL" dirty="0"/>
              <a:t>, dlaczego warto wykonywać audyt energetyczny przed termomodernizacją? 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5721C946-2877-5E40-DD1B-27A7115378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2653245"/>
              </p:ext>
            </p:extLst>
          </p:nvPr>
        </p:nvGraphicFramePr>
        <p:xfrm>
          <a:off x="757381" y="2577816"/>
          <a:ext cx="108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B2CA9770-C5A0-CBC0-9554-B6FE815B7361}"/>
              </a:ext>
            </a:extLst>
          </p:cNvPr>
          <p:cNvSpPr txBox="1"/>
          <p:nvPr/>
        </p:nvSpPr>
        <p:spPr>
          <a:xfrm>
            <a:off x="757381" y="1298243"/>
            <a:ext cx="10800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2">
                    <a:lumMod val="10000"/>
                  </a:schemeClr>
                </a:solidFill>
              </a:rPr>
              <a:t>Co trzeci badany mieszkaniec GZM nie wie, dlaczego warto jest wykonywać audyt energetyczny przed termomodernizacją (36,2%). Jednocześnie prawie identyczny odsetek respondentów uważa, że taki audyt warto wykonywać z uwagi na to, że wskazuje on na optymalny zakres prac do wykonania, kierując się kosztami i uzyskanym efektem (36,0%). Co czwarty respondent jest zdania, że wykwalifikowani audytorzy przeprowadzają go po to, by możliwe było uzyskanie oszczędności na ogrzewaniu (26,5%). Co piąty z kolei wskazał, że audyt energetyczny jest wymagany przy dofinansowaniu i z tego powodu warto go wykonać (20,2%).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67D612D-05B8-BAFD-DBAC-55658709F8A5}"/>
              </a:ext>
            </a:extLst>
          </p:cNvPr>
          <p:cNvSpPr txBox="1"/>
          <p:nvPr/>
        </p:nvSpPr>
        <p:spPr>
          <a:xfrm>
            <a:off x="757381" y="6195962"/>
            <a:ext cx="6314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i="1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Pytanie wielokrotnego wyboru bez limitu wskazań</a:t>
            </a:r>
            <a:endParaRPr lang="pl-P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93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0A4FCE-AB0E-7888-A231-925B44E06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Czy wie </a:t>
            </a:r>
            <a:r>
              <a:rPr lang="pl-PL" dirty="0" err="1"/>
              <a:t>Pan_i</a:t>
            </a:r>
            <a:r>
              <a:rPr lang="pl-PL" dirty="0"/>
              <a:t> czego może dowiedzieć się ze świadectwa charakterystyki energetycznej? 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46E9D7BC-B134-8C17-647D-90FABAA7B5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8106527"/>
              </p:ext>
            </p:extLst>
          </p:nvPr>
        </p:nvGraphicFramePr>
        <p:xfrm>
          <a:off x="757381" y="2474525"/>
          <a:ext cx="108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CFE29545-D6AC-6AE0-1A2A-EDF8D8E4E492}"/>
              </a:ext>
            </a:extLst>
          </p:cNvPr>
          <p:cNvSpPr txBox="1"/>
          <p:nvPr/>
        </p:nvSpPr>
        <p:spPr>
          <a:xfrm>
            <a:off x="757381" y="1520418"/>
            <a:ext cx="10800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2">
                    <a:lumMod val="10000"/>
                  </a:schemeClr>
                </a:solidFill>
              </a:rPr>
              <a:t>Blisko połowa ankietowanych nie wie, czego może dowiedzieć się ze świadectwa charakterystyki energetycznej (48,0%), przy czym brak takiej wiedzy częściej deklarowały kobiety (53,0%). W opinii co trzeciego respondenta, na podstawie świadectwa charakterystyki energetycznej można poznać wielkość zapotrzebowania na energię niezbędną do zaspokojenia potrzeb energetycznych związanych </a:t>
            </a:r>
            <a:br>
              <a:rPr lang="pl-PL" sz="14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pl-PL" sz="1400" dirty="0">
                <a:solidFill>
                  <a:schemeClr val="tx2">
                    <a:lumMod val="10000"/>
                  </a:schemeClr>
                </a:solidFill>
              </a:rPr>
              <a:t>z użytkowaniem budynku lub części budynku (30,5%).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98E8EE2-2739-868C-4E09-928C6B70630E}"/>
              </a:ext>
            </a:extLst>
          </p:cNvPr>
          <p:cNvSpPr txBox="1"/>
          <p:nvPr/>
        </p:nvSpPr>
        <p:spPr>
          <a:xfrm>
            <a:off x="757381" y="6195962"/>
            <a:ext cx="6314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i="1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Pytanie wielokrotnego wyboru bez limitu wskazań</a:t>
            </a:r>
            <a:endParaRPr lang="pl-P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58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A60B86C8-91A0-BBBA-5BD3-38E5F6580F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6959147"/>
              </p:ext>
            </p:extLst>
          </p:nvPr>
        </p:nvGraphicFramePr>
        <p:xfrm>
          <a:off x="757381" y="2506317"/>
          <a:ext cx="108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ytuł 1">
            <a:extLst>
              <a:ext uri="{FF2B5EF4-FFF2-40B4-BE49-F238E27FC236}">
                <a16:creationId xmlns:a16="http://schemas.microsoft.com/office/drawing/2014/main" id="{4AB6EA47-DA9B-CB89-C9FF-B174D86E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81" y="572064"/>
            <a:ext cx="10591800" cy="646332"/>
          </a:xfrm>
        </p:spPr>
        <p:txBody>
          <a:bodyPr/>
          <a:lstStyle/>
          <a:p>
            <a:r>
              <a:rPr lang="pl-PL" dirty="0"/>
              <a:t>8. Czy wie </a:t>
            </a:r>
            <a:r>
              <a:rPr lang="pl-PL" dirty="0" err="1"/>
              <a:t>Pan_i</a:t>
            </a:r>
            <a:r>
              <a:rPr lang="pl-PL" dirty="0"/>
              <a:t>, kiedy jest wymagane świadectwo </a:t>
            </a:r>
            <a:br>
              <a:rPr lang="pl-PL" dirty="0"/>
            </a:br>
            <a:r>
              <a:rPr lang="pl-PL" dirty="0"/>
              <a:t>charakterystyki energetycznej?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60B95D5-91A5-0E56-3E1F-5B17741BD2BF}"/>
              </a:ext>
            </a:extLst>
          </p:cNvPr>
          <p:cNvSpPr txBox="1"/>
          <p:nvPr/>
        </p:nvSpPr>
        <p:spPr>
          <a:xfrm>
            <a:off x="757381" y="6195962"/>
            <a:ext cx="6314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i="1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Pytanie wielokrotnego wyboru bez limitu wskazań</a:t>
            </a:r>
            <a:endParaRPr lang="pl-PL" dirty="0">
              <a:solidFill>
                <a:schemeClr val="accent1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DA791A4-768C-3A8B-86B1-235D4D928CAA}"/>
              </a:ext>
            </a:extLst>
          </p:cNvPr>
          <p:cNvSpPr txBox="1"/>
          <p:nvPr/>
        </p:nvSpPr>
        <p:spPr>
          <a:xfrm>
            <a:off x="757381" y="1385303"/>
            <a:ext cx="10800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2">
                    <a:lumMod val="10000"/>
                  </a:schemeClr>
                </a:solidFill>
              </a:rPr>
              <a:t>Niemal 40% uczestników badania przyznało, że nie wie, kiedy wymagane jest świadectwo charakterystyki energetycznej – najczęściej tę . Zdaniem co trzeciego respondenta, jest ono potrzebne przy sprzedaży budynku/lokalu mieszkalnego (35,7%) lub przy ubieganiu się o dofinansowanie (29,3%). Co czwarty ankietowany uważa, że dokument ten jest niezbędny do zakończenia budowy i uzyskania pozwolenia na użytkowanie. </a:t>
            </a:r>
          </a:p>
        </p:txBody>
      </p:sp>
    </p:spTree>
    <p:extLst>
      <p:ext uri="{BB962C8B-B14F-4D97-AF65-F5344CB8AC3E}">
        <p14:creationId xmlns:p14="http://schemas.microsoft.com/office/powerpoint/2010/main" val="1385087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E0E235-4047-FBB6-E6EC-DA6CB7DC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81" y="575367"/>
            <a:ext cx="10591800" cy="646332"/>
          </a:xfrm>
        </p:spPr>
        <p:txBody>
          <a:bodyPr/>
          <a:lstStyle/>
          <a:p>
            <a:r>
              <a:rPr lang="pl-PL" dirty="0"/>
              <a:t>9. Czy wie </a:t>
            </a:r>
            <a:r>
              <a:rPr lang="pl-PL" dirty="0" err="1"/>
              <a:t>Pan_i</a:t>
            </a:r>
            <a:r>
              <a:rPr lang="pl-PL" dirty="0"/>
              <a:t>, jak długo jest ważne świadectwo charakterystyki energetycznej budynku? 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48496D4E-F059-E831-2034-97C1674FD2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8757690"/>
              </p:ext>
            </p:extLst>
          </p:nvPr>
        </p:nvGraphicFramePr>
        <p:xfrm>
          <a:off x="757381" y="2154682"/>
          <a:ext cx="108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A79379CB-0DE3-6024-BFF0-3803D4BFBF02}"/>
              </a:ext>
            </a:extLst>
          </p:cNvPr>
          <p:cNvSpPr txBox="1"/>
          <p:nvPr/>
        </p:nvSpPr>
        <p:spPr>
          <a:xfrm>
            <a:off x="757381" y="1385303"/>
            <a:ext cx="1080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2">
                    <a:lumMod val="10000"/>
                  </a:schemeClr>
                </a:solidFill>
              </a:rPr>
              <a:t>Ponad połowa ankietowanych nie wie, jak długo jest ważne świadectwo charakterystyki energetycznej budynku (54,5%). Co trzeci respondent wskazał, że świadectwo to jest ważne maksymalnie do 10 lat od jego wystawienia (32,2%).</a:t>
            </a:r>
          </a:p>
        </p:txBody>
      </p:sp>
    </p:spTree>
    <p:extLst>
      <p:ext uri="{BB962C8B-B14F-4D97-AF65-F5344CB8AC3E}">
        <p14:creationId xmlns:p14="http://schemas.microsoft.com/office/powerpoint/2010/main" val="755203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C6F10B-8519-F20C-A0B4-5277DC61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81" y="600535"/>
            <a:ext cx="10591800" cy="646332"/>
          </a:xfrm>
        </p:spPr>
        <p:txBody>
          <a:bodyPr/>
          <a:lstStyle/>
          <a:p>
            <a:r>
              <a:rPr lang="pl-PL" dirty="0"/>
              <a:t>10. Czy wie </a:t>
            </a:r>
            <a:r>
              <a:rPr lang="pl-PL" dirty="0" err="1"/>
              <a:t>Pan_i</a:t>
            </a:r>
            <a:r>
              <a:rPr lang="pl-PL" dirty="0"/>
              <a:t>, gdzie możesz szukać dofinansowania </a:t>
            </a:r>
            <a:br>
              <a:rPr lang="pl-PL" dirty="0"/>
            </a:br>
            <a:r>
              <a:rPr lang="pl-PL" dirty="0"/>
              <a:t>na termomodernizację i wymianę źródła ogrzewania?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154004FF-4D99-38FD-ED9E-8CD2CFB965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1087027"/>
              </p:ext>
            </p:extLst>
          </p:nvPr>
        </p:nvGraphicFramePr>
        <p:xfrm>
          <a:off x="757381" y="2154682"/>
          <a:ext cx="108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58B682A2-3425-74FD-3424-E6BCC401BE94}"/>
              </a:ext>
            </a:extLst>
          </p:cNvPr>
          <p:cNvSpPr txBox="1"/>
          <p:nvPr/>
        </p:nvSpPr>
        <p:spPr>
          <a:xfrm>
            <a:off x="757381" y="1385303"/>
            <a:ext cx="1080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2">
                    <a:lumMod val="10000"/>
                  </a:schemeClr>
                </a:solidFill>
              </a:rPr>
              <a:t>Zdecydowana większość spośród badanych mieszkańców Górnośląsko-Zagłębiowskiej Metropolii nie ma wiedzy o tym, gdzie szukać dofinansowania na termomodernizację i wymianę źródła ogrzewania (85,5%). </a:t>
            </a:r>
          </a:p>
        </p:txBody>
      </p:sp>
    </p:spTree>
    <p:extLst>
      <p:ext uri="{BB962C8B-B14F-4D97-AF65-F5344CB8AC3E}">
        <p14:creationId xmlns:p14="http://schemas.microsoft.com/office/powerpoint/2010/main" val="258156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7C73BB-2795-4EC8-6AEE-A6AB1FE9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81" y="738971"/>
            <a:ext cx="10591800" cy="646332"/>
          </a:xfrm>
        </p:spPr>
        <p:txBody>
          <a:bodyPr/>
          <a:lstStyle/>
          <a:p>
            <a:r>
              <a:rPr lang="pl-PL" dirty="0"/>
              <a:t>11. Jakie wsparcie finansowe byłoby najbardziej atrakcyjne dla </a:t>
            </a:r>
            <a:r>
              <a:rPr lang="pl-PL" dirty="0" err="1"/>
              <a:t>Pana_i</a:t>
            </a:r>
            <a:endParaRPr lang="pl-PL" dirty="0"/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80641CBE-6C7D-6BE0-CBA6-83A8C9BF41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8058609"/>
              </p:ext>
            </p:extLst>
          </p:nvPr>
        </p:nvGraphicFramePr>
        <p:xfrm>
          <a:off x="757381" y="2154682"/>
          <a:ext cx="108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851539DA-4C45-3AA6-3976-502C65669915}"/>
              </a:ext>
            </a:extLst>
          </p:cNvPr>
          <p:cNvSpPr txBox="1"/>
          <p:nvPr/>
        </p:nvSpPr>
        <p:spPr>
          <a:xfrm>
            <a:off x="757381" y="1158043"/>
            <a:ext cx="10800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2">
                    <a:lumMod val="10000"/>
                  </a:schemeClr>
                </a:solidFill>
              </a:rPr>
              <a:t>Najbardziej atrakcyjnym wsparciem finansowym byłby dla respondentów program finansowania, w ramach którego zostanie określony zakres prac, wybrani zostaną wykonawcy i wykonane zostaną prace remontowe (38,5%). W drugiej kolejności wskazywano na programy dofinansowania na zasadzie refundacji środków (34,5%). Tylko nieliczni wskazali kredyt na preferencyjnych warunkach – taka forma wsparcia jest najmniej atrakcyjna dla badanych mieszkańców Górnośląsko-Zagłębiowskiej Metropolii.</a:t>
            </a:r>
          </a:p>
        </p:txBody>
      </p:sp>
    </p:spTree>
    <p:extLst>
      <p:ext uri="{BB962C8B-B14F-4D97-AF65-F5344CB8AC3E}">
        <p14:creationId xmlns:p14="http://schemas.microsoft.com/office/powerpoint/2010/main" val="1768319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3FE2B3-D15B-37A6-B874-D831AAD5C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80" y="600535"/>
            <a:ext cx="11294920" cy="646332"/>
          </a:xfrm>
        </p:spPr>
        <p:txBody>
          <a:bodyPr/>
          <a:lstStyle/>
          <a:p>
            <a:r>
              <a:rPr lang="pl-PL" dirty="0"/>
              <a:t>12. </a:t>
            </a:r>
            <a:r>
              <a:rPr lang="pl-PL" sz="2000" dirty="0"/>
              <a:t>Czy proces kompletowania, pisania i składania dokumentów o wsparcie finansowe jest dla </a:t>
            </a:r>
            <a:r>
              <a:rPr lang="pl-PL" sz="2000" dirty="0" err="1"/>
              <a:t>Pana_i</a:t>
            </a:r>
            <a:r>
              <a:rPr lang="pl-PL" sz="2000" dirty="0"/>
              <a:t> barierą w uzyskaniu takiego wsparcia i przeprowadzeniu termomodernizacji?</a:t>
            </a:r>
            <a:endParaRPr lang="pl-PL" dirty="0"/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3BDFC621-1520-F5EB-01B3-2CC3F5FCA6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431246"/>
              </p:ext>
            </p:extLst>
          </p:nvPr>
        </p:nvGraphicFramePr>
        <p:xfrm>
          <a:off x="757380" y="2154682"/>
          <a:ext cx="108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9048928F-55F8-F427-6AE8-83BD64FB27CA}"/>
              </a:ext>
            </a:extLst>
          </p:cNvPr>
          <p:cNvSpPr txBox="1"/>
          <p:nvPr/>
        </p:nvSpPr>
        <p:spPr>
          <a:xfrm>
            <a:off x="757381" y="1385303"/>
            <a:ext cx="10800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2">
                    <a:lumMod val="10000"/>
                  </a:schemeClr>
                </a:solidFill>
              </a:rPr>
              <a:t>Niewiele ponad połowa ankietowanych uważa, że proces kompletowania, pisania i składania dokumentów o wsparcie finansowe stanowi barierę w uzyskaniu takiego wsparcia i przeprowadzeniu termomodernizacji (50,8%). Odmienne zdanie wyraziła tym samym nieco mniejsza grupa respondentów (49,2%).</a:t>
            </a:r>
          </a:p>
        </p:txBody>
      </p:sp>
    </p:spTree>
    <p:extLst>
      <p:ext uri="{BB962C8B-B14F-4D97-AF65-F5344CB8AC3E}">
        <p14:creationId xmlns:p14="http://schemas.microsoft.com/office/powerpoint/2010/main" val="3878254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D3CF4314-DD8C-B362-223B-79C3D9EE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Cel badania:</a:t>
            </a:r>
            <a:br>
              <a:rPr lang="pl-PL" dirty="0"/>
            </a:br>
            <a:br>
              <a:rPr lang="pl-PL" dirty="0"/>
            </a:br>
            <a:r>
              <a:rPr lang="pl-PL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zbadanie świadomości zagadnień i postaw związanych z termomodernizacją domu czy mieszkania oraz sposobów ogrzewania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208273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B1567A-A1BC-C203-D4C7-D0A885E59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80" y="600535"/>
            <a:ext cx="10591800" cy="646332"/>
          </a:xfrm>
        </p:spPr>
        <p:txBody>
          <a:bodyPr/>
          <a:lstStyle/>
          <a:p>
            <a:r>
              <a:rPr lang="pl-PL" dirty="0"/>
              <a:t>13. Czy obawia się </a:t>
            </a:r>
            <a:r>
              <a:rPr lang="pl-PL" dirty="0" err="1"/>
              <a:t>Pan_i</a:t>
            </a:r>
            <a:r>
              <a:rPr lang="pl-PL" dirty="0"/>
              <a:t>, że do uzyskania wsparcia w procesie ubiegania się o dofinansowanie na termomodernizację trzeba będzie dopłacić?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1A1930B3-4610-5DF3-6E4A-C5265ACA14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2120451"/>
              </p:ext>
            </p:extLst>
          </p:nvPr>
        </p:nvGraphicFramePr>
        <p:xfrm>
          <a:off x="757380" y="2154682"/>
          <a:ext cx="108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A10CE9F0-29C7-EFDA-CB3E-1B85532A8B59}"/>
              </a:ext>
            </a:extLst>
          </p:cNvPr>
          <p:cNvSpPr txBox="1"/>
          <p:nvPr/>
        </p:nvSpPr>
        <p:spPr>
          <a:xfrm>
            <a:off x="757381" y="1385303"/>
            <a:ext cx="1080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2">
                    <a:lumMod val="10000"/>
                  </a:schemeClr>
                </a:solidFill>
              </a:rPr>
              <a:t>Trzech na czterech ankietowanych obawia się, że do uzyskania wsparcia w procesie ubiegania się o dofinansowanie </a:t>
            </a:r>
            <a:br>
              <a:rPr lang="pl-PL" sz="14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pl-PL" sz="1400" dirty="0">
                <a:solidFill>
                  <a:schemeClr val="tx2">
                    <a:lumMod val="10000"/>
                  </a:schemeClr>
                </a:solidFill>
              </a:rPr>
              <a:t>na termomodernizację trzeba będzie dopłacić (73,5%).</a:t>
            </a:r>
          </a:p>
        </p:txBody>
      </p:sp>
    </p:spTree>
    <p:extLst>
      <p:ext uri="{BB962C8B-B14F-4D97-AF65-F5344CB8AC3E}">
        <p14:creationId xmlns:p14="http://schemas.microsoft.com/office/powerpoint/2010/main" val="1457931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D3CF4314-DD8C-B362-223B-79C3D9EEB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Metodologia</a:t>
            </a:r>
            <a:br>
              <a:rPr lang="pl-PL" dirty="0"/>
            </a:br>
            <a:br>
              <a:rPr lang="pl-PL" dirty="0"/>
            </a:b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Zakres prac:</a:t>
            </a:r>
            <a:b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Badania przeprowadzone według następującej specyfikacji:</a:t>
            </a:r>
            <a:b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metodologia: CAWI, 1 pomiar,</a:t>
            </a:r>
            <a:b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termin badania: 19-31 sierpnia 2024 r.,</a:t>
            </a:r>
            <a:b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minimalna wielkość próby: n=600,</a:t>
            </a:r>
            <a:b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grupa celowa badania: osoby korzystające z Internetu, w wieku 18-65 lat z terenu Górnośląsko-Zagłębiowskiej Metropolii, </a:t>
            </a:r>
            <a:b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zasięg: Górnośląsko-Zagłębiowska Metropolia.</a:t>
            </a:r>
            <a:br>
              <a:rPr lang="pl-P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823364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1DAF15D-08C9-3926-54A8-1B23D639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6" y="1036893"/>
            <a:ext cx="6134100" cy="1231106"/>
          </a:xfrm>
        </p:spPr>
        <p:txBody>
          <a:bodyPr/>
          <a:lstStyle/>
          <a:p>
            <a:r>
              <a:rPr lang="pl-PL" dirty="0">
                <a:solidFill>
                  <a:schemeClr val="accent1"/>
                </a:solidFill>
              </a:rPr>
              <a:t>CHARAKTERYSTYKA </a:t>
            </a:r>
            <a:br>
              <a:rPr lang="pl-PL" dirty="0">
                <a:solidFill>
                  <a:schemeClr val="accent1"/>
                </a:solidFill>
              </a:rPr>
            </a:br>
            <a:r>
              <a:rPr lang="pl-PL" dirty="0">
                <a:solidFill>
                  <a:schemeClr val="accent1"/>
                </a:solidFill>
              </a:rPr>
              <a:t>PRÓBY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D9EC79D-A112-C22B-17ED-49D5707A383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86781" y="2882909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78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72CBBF0F-032F-45F9-21A4-B2A7E9863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15" y="1192483"/>
            <a:ext cx="3929762" cy="646332"/>
          </a:xfrm>
        </p:spPr>
        <p:txBody>
          <a:bodyPr/>
          <a:lstStyle/>
          <a:p>
            <a:r>
              <a:rPr lang="pl-PL" dirty="0">
                <a:solidFill>
                  <a:schemeClr val="accent1"/>
                </a:solidFill>
              </a:rPr>
              <a:t>Płeć</a:t>
            </a:r>
          </a:p>
        </p:txBody>
      </p:sp>
      <p:sp>
        <p:nvSpPr>
          <p:cNvPr id="9" name="Tytuł 5">
            <a:extLst>
              <a:ext uri="{FF2B5EF4-FFF2-40B4-BE49-F238E27FC236}">
                <a16:creationId xmlns:a16="http://schemas.microsoft.com/office/drawing/2014/main" id="{2F0A4315-D135-3B75-ADE8-14457C373E51}"/>
              </a:ext>
            </a:extLst>
          </p:cNvPr>
          <p:cNvSpPr txBox="1">
            <a:spLocks/>
          </p:cNvSpPr>
          <p:nvPr/>
        </p:nvSpPr>
        <p:spPr>
          <a:xfrm>
            <a:off x="7643235" y="1224363"/>
            <a:ext cx="3696154" cy="6463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l-PL" dirty="0">
                <a:solidFill>
                  <a:schemeClr val="accent3"/>
                </a:solidFill>
              </a:rPr>
              <a:t>Wiek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465A04C-031C-52A2-5C79-C46E3FE3D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20" y="2254241"/>
            <a:ext cx="1262257" cy="128172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42B30C6-EB76-DDFB-C216-0B58A40245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457" y="2254241"/>
            <a:ext cx="1251191" cy="128172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0C4F939-B89F-229D-8DCF-0F79B742B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99" y="2254241"/>
            <a:ext cx="1228191" cy="128172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EA666BB9-7009-1057-636A-329FD57C10C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15" y="2369343"/>
            <a:ext cx="1024442" cy="105892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CD4FF3E3-797B-AEE4-7859-6A96D415D2F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68" y="2282556"/>
            <a:ext cx="1141739" cy="1180085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8CDB5C33-0451-791C-192D-AE042C902016}"/>
              </a:ext>
            </a:extLst>
          </p:cNvPr>
          <p:cNvSpPr txBox="1"/>
          <p:nvPr/>
        </p:nvSpPr>
        <p:spPr>
          <a:xfrm>
            <a:off x="1241869" y="3747348"/>
            <a:ext cx="1985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accent1"/>
                </a:solidFill>
              </a:rPr>
              <a:t>57,5%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6A8B85D0-ADC1-4FE1-B503-9A37596F9DC3}"/>
              </a:ext>
            </a:extLst>
          </p:cNvPr>
          <p:cNvSpPr txBox="1"/>
          <p:nvPr/>
        </p:nvSpPr>
        <p:spPr>
          <a:xfrm>
            <a:off x="2614776" y="3747347"/>
            <a:ext cx="1985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42,5%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A30F21AA-6A9C-F5C8-F82B-0A90673087A3}"/>
              </a:ext>
            </a:extLst>
          </p:cNvPr>
          <p:cNvSpPr txBox="1"/>
          <p:nvPr/>
        </p:nvSpPr>
        <p:spPr>
          <a:xfrm>
            <a:off x="1748685" y="4218055"/>
            <a:ext cx="6196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pl-PL" sz="1800" u="none" strike="noStrike" dirty="0">
                <a:solidFill>
                  <a:schemeClr val="accent1"/>
                </a:solidFill>
                <a:effectLst/>
              </a:rPr>
              <a:t>Kobieta</a:t>
            </a:r>
            <a:endParaRPr lang="pl-PL" sz="1800" b="0" i="0" u="none" strike="noStrike" dirty="0"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CDF01515-ABAC-D623-DCD4-353A525F6DBE}"/>
              </a:ext>
            </a:extLst>
          </p:cNvPr>
          <p:cNvSpPr txBox="1"/>
          <p:nvPr/>
        </p:nvSpPr>
        <p:spPr>
          <a:xfrm>
            <a:off x="2910463" y="4218055"/>
            <a:ext cx="1617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pl-PL" sz="1800" u="none" strike="noStrike" dirty="0">
                <a:solidFill>
                  <a:schemeClr val="accent1"/>
                </a:solidFill>
                <a:effectLst/>
              </a:rPr>
              <a:t>Mężczyzna</a:t>
            </a:r>
            <a:endParaRPr lang="pl-PL" sz="1800" b="0" i="0" u="none" strike="noStrike" dirty="0"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1" name="Grupa 40">
            <a:extLst>
              <a:ext uri="{FF2B5EF4-FFF2-40B4-BE49-F238E27FC236}">
                <a16:creationId xmlns:a16="http://schemas.microsoft.com/office/drawing/2014/main" id="{DF1D1304-9465-CF91-FE71-CF482690055F}"/>
              </a:ext>
            </a:extLst>
          </p:cNvPr>
          <p:cNvGrpSpPr/>
          <p:nvPr/>
        </p:nvGrpSpPr>
        <p:grpSpPr>
          <a:xfrm>
            <a:off x="5230611" y="3818620"/>
            <a:ext cx="6364610" cy="768767"/>
            <a:chOff x="2846259" y="5017154"/>
            <a:chExt cx="6364610" cy="768767"/>
          </a:xfrm>
        </p:grpSpPr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8404D8EB-A773-7D7F-9507-4EC7217CFEAD}"/>
                </a:ext>
              </a:extLst>
            </p:cNvPr>
            <p:cNvGrpSpPr/>
            <p:nvPr/>
          </p:nvGrpSpPr>
          <p:grpSpPr>
            <a:xfrm>
              <a:off x="2846259" y="5017154"/>
              <a:ext cx="1298898" cy="768767"/>
              <a:chOff x="3447145" y="5070910"/>
              <a:chExt cx="1298898" cy="768767"/>
            </a:xfrm>
          </p:grpSpPr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65C644FB-AD1C-40A6-AAD8-DC8762B6F22C}"/>
                  </a:ext>
                </a:extLst>
              </p:cNvPr>
              <p:cNvSpPr txBox="1"/>
              <p:nvPr/>
            </p:nvSpPr>
            <p:spPr>
              <a:xfrm>
                <a:off x="3447145" y="5070910"/>
                <a:ext cx="12988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24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rPr lang="pl-PL" dirty="0">
                    <a:solidFill>
                      <a:schemeClr val="accent3"/>
                    </a:solidFill>
                  </a:rPr>
                  <a:t>14,4%</a:t>
                </a:r>
              </a:p>
            </p:txBody>
          </p:sp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824B514E-6A92-082B-DC60-C018B3AB0EA8}"/>
                  </a:ext>
                </a:extLst>
              </p:cNvPr>
              <p:cNvSpPr txBox="1"/>
              <p:nvPr/>
            </p:nvSpPr>
            <p:spPr>
              <a:xfrm>
                <a:off x="3447145" y="5470345"/>
                <a:ext cx="12988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pl-PL" dirty="0">
                    <a:solidFill>
                      <a:schemeClr val="accent3"/>
                    </a:solidFill>
                  </a:rPr>
                  <a:t>18-</a:t>
                </a:r>
                <a:r>
                  <a:rPr lang="pl-PL" u="none" strike="noStrike" dirty="0">
                    <a:solidFill>
                      <a:schemeClr val="accent3"/>
                    </a:solidFill>
                    <a:effectLst/>
                  </a:rPr>
                  <a:t>29</a:t>
                </a:r>
                <a:r>
                  <a:rPr lang="pl-PL" dirty="0">
                    <a:solidFill>
                      <a:schemeClr val="accent3"/>
                    </a:solidFill>
                  </a:rPr>
                  <a:t> l.</a:t>
                </a:r>
                <a:endParaRPr lang="pl-PL" b="0" i="0" u="none" strike="noStrike" dirty="0">
                  <a:solidFill>
                    <a:schemeClr val="accent3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id="{4133255C-F808-AA0D-FBAB-56D3EB4DAF3D}"/>
                </a:ext>
              </a:extLst>
            </p:cNvPr>
            <p:cNvGrpSpPr/>
            <p:nvPr/>
          </p:nvGrpSpPr>
          <p:grpSpPr>
            <a:xfrm>
              <a:off x="3849550" y="5017154"/>
              <a:ext cx="1298898" cy="768767"/>
              <a:chOff x="3406505" y="5070910"/>
              <a:chExt cx="1298898" cy="768767"/>
            </a:xfrm>
          </p:grpSpPr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E2CC6FBF-9111-F779-9241-EB527C734363}"/>
                  </a:ext>
                </a:extLst>
              </p:cNvPr>
              <p:cNvSpPr txBox="1"/>
              <p:nvPr/>
            </p:nvSpPr>
            <p:spPr>
              <a:xfrm>
                <a:off x="3406505" y="5070910"/>
                <a:ext cx="12988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24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rPr lang="pl-PL" dirty="0">
                    <a:solidFill>
                      <a:schemeClr val="accent3"/>
                    </a:solidFill>
                  </a:rPr>
                  <a:t>26,0%</a:t>
                </a:r>
              </a:p>
            </p:txBody>
          </p:sp>
          <p:sp>
            <p:nvSpPr>
              <p:cNvPr id="20" name="pole tekstowe 19">
                <a:extLst>
                  <a:ext uri="{FF2B5EF4-FFF2-40B4-BE49-F238E27FC236}">
                    <a16:creationId xmlns:a16="http://schemas.microsoft.com/office/drawing/2014/main" id="{B2271E25-DA15-3591-812C-A8C2B519CDF4}"/>
                  </a:ext>
                </a:extLst>
              </p:cNvPr>
              <p:cNvSpPr txBox="1"/>
              <p:nvPr/>
            </p:nvSpPr>
            <p:spPr>
              <a:xfrm>
                <a:off x="3406505" y="5470345"/>
                <a:ext cx="12988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pl-PL" dirty="0">
                    <a:solidFill>
                      <a:schemeClr val="accent3"/>
                    </a:solidFill>
                  </a:rPr>
                  <a:t>30-3</a:t>
                </a:r>
                <a:r>
                  <a:rPr lang="pl-PL" u="none" strike="noStrike" dirty="0">
                    <a:solidFill>
                      <a:schemeClr val="accent3"/>
                    </a:solidFill>
                    <a:effectLst/>
                  </a:rPr>
                  <a:t>9</a:t>
                </a:r>
                <a:r>
                  <a:rPr lang="pl-PL" dirty="0">
                    <a:solidFill>
                      <a:schemeClr val="accent3"/>
                    </a:solidFill>
                  </a:rPr>
                  <a:t> l.</a:t>
                </a:r>
                <a:endParaRPr lang="pl-PL" b="0" i="0" u="none" strike="noStrike" dirty="0">
                  <a:solidFill>
                    <a:schemeClr val="accent3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4FE7DA4C-DDBA-BDCA-7B10-1B2A3496A0CD}"/>
                </a:ext>
              </a:extLst>
            </p:cNvPr>
            <p:cNvGrpSpPr/>
            <p:nvPr/>
          </p:nvGrpSpPr>
          <p:grpSpPr>
            <a:xfrm>
              <a:off x="4847514" y="5017154"/>
              <a:ext cx="1298898" cy="768767"/>
              <a:chOff x="3447145" y="5070910"/>
              <a:chExt cx="1298898" cy="768767"/>
            </a:xfrm>
          </p:grpSpPr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0C177FD3-CC6D-643B-5BDD-966585DF10E2}"/>
                  </a:ext>
                </a:extLst>
              </p:cNvPr>
              <p:cNvSpPr txBox="1"/>
              <p:nvPr/>
            </p:nvSpPr>
            <p:spPr>
              <a:xfrm>
                <a:off x="3447145" y="5070910"/>
                <a:ext cx="12988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24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rPr lang="pl-PL" dirty="0">
                    <a:solidFill>
                      <a:schemeClr val="accent3"/>
                    </a:solidFill>
                  </a:rPr>
                  <a:t>22,3%</a:t>
                </a:r>
              </a:p>
            </p:txBody>
          </p:sp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63141C26-2381-0591-7966-1C3BA8ACEF09}"/>
                  </a:ext>
                </a:extLst>
              </p:cNvPr>
              <p:cNvSpPr txBox="1"/>
              <p:nvPr/>
            </p:nvSpPr>
            <p:spPr>
              <a:xfrm>
                <a:off x="3447145" y="5470345"/>
                <a:ext cx="12988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pl-PL" dirty="0">
                    <a:solidFill>
                      <a:schemeClr val="accent3"/>
                    </a:solidFill>
                  </a:rPr>
                  <a:t>40-4</a:t>
                </a:r>
                <a:r>
                  <a:rPr lang="pl-PL" u="none" strike="noStrike" dirty="0">
                    <a:solidFill>
                      <a:schemeClr val="accent3"/>
                    </a:solidFill>
                    <a:effectLst/>
                  </a:rPr>
                  <a:t>9</a:t>
                </a:r>
                <a:r>
                  <a:rPr lang="pl-PL" dirty="0">
                    <a:solidFill>
                      <a:schemeClr val="accent3"/>
                    </a:solidFill>
                  </a:rPr>
                  <a:t> l.</a:t>
                </a:r>
                <a:endParaRPr lang="pl-PL" b="0" i="0" u="none" strike="noStrike" dirty="0">
                  <a:solidFill>
                    <a:schemeClr val="accent3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06113868-9893-FBE9-CDF3-8A2DB69F12C6}"/>
                </a:ext>
              </a:extLst>
            </p:cNvPr>
            <p:cNvGrpSpPr/>
            <p:nvPr/>
          </p:nvGrpSpPr>
          <p:grpSpPr>
            <a:xfrm>
              <a:off x="5871125" y="5017154"/>
              <a:ext cx="1298898" cy="768767"/>
              <a:chOff x="3426825" y="5070910"/>
              <a:chExt cx="1298898" cy="768767"/>
            </a:xfrm>
          </p:grpSpPr>
          <p:sp>
            <p:nvSpPr>
              <p:cNvPr id="25" name="pole tekstowe 24">
                <a:extLst>
                  <a:ext uri="{FF2B5EF4-FFF2-40B4-BE49-F238E27FC236}">
                    <a16:creationId xmlns:a16="http://schemas.microsoft.com/office/drawing/2014/main" id="{B8B0D730-FC81-9DD3-3F51-A8CCE6D105BA}"/>
                  </a:ext>
                </a:extLst>
              </p:cNvPr>
              <p:cNvSpPr txBox="1"/>
              <p:nvPr/>
            </p:nvSpPr>
            <p:spPr>
              <a:xfrm>
                <a:off x="3426825" y="5070910"/>
                <a:ext cx="12988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24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rPr lang="pl-PL" dirty="0">
                    <a:solidFill>
                      <a:schemeClr val="accent3"/>
                    </a:solidFill>
                  </a:rPr>
                  <a:t>15,0%</a:t>
                </a:r>
              </a:p>
            </p:txBody>
          </p:sp>
          <p:sp>
            <p:nvSpPr>
              <p:cNvPr id="26" name="pole tekstowe 25">
                <a:extLst>
                  <a:ext uri="{FF2B5EF4-FFF2-40B4-BE49-F238E27FC236}">
                    <a16:creationId xmlns:a16="http://schemas.microsoft.com/office/drawing/2014/main" id="{871A4592-53EE-F2ED-5D3C-219FC3A69683}"/>
                  </a:ext>
                </a:extLst>
              </p:cNvPr>
              <p:cNvSpPr txBox="1"/>
              <p:nvPr/>
            </p:nvSpPr>
            <p:spPr>
              <a:xfrm>
                <a:off x="3426825" y="5470345"/>
                <a:ext cx="12988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pl-PL" dirty="0">
                    <a:solidFill>
                      <a:schemeClr val="accent3"/>
                    </a:solidFill>
                  </a:rPr>
                  <a:t>50-5</a:t>
                </a:r>
                <a:r>
                  <a:rPr lang="pl-PL" u="none" strike="noStrike" dirty="0">
                    <a:solidFill>
                      <a:schemeClr val="accent3"/>
                    </a:solidFill>
                    <a:effectLst/>
                  </a:rPr>
                  <a:t>9</a:t>
                </a:r>
                <a:r>
                  <a:rPr lang="pl-PL" dirty="0">
                    <a:solidFill>
                      <a:schemeClr val="accent3"/>
                    </a:solidFill>
                  </a:rPr>
                  <a:t> l.</a:t>
                </a:r>
                <a:endParaRPr lang="pl-PL" b="0" i="0" u="none" strike="noStrike" dirty="0">
                  <a:solidFill>
                    <a:schemeClr val="accent3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0" name="Grupa 29">
              <a:extLst>
                <a:ext uri="{FF2B5EF4-FFF2-40B4-BE49-F238E27FC236}">
                  <a16:creationId xmlns:a16="http://schemas.microsoft.com/office/drawing/2014/main" id="{9B48B3DD-7C7E-60B5-1196-EEA2AE72B5F6}"/>
                </a:ext>
              </a:extLst>
            </p:cNvPr>
            <p:cNvGrpSpPr/>
            <p:nvPr/>
          </p:nvGrpSpPr>
          <p:grpSpPr>
            <a:xfrm>
              <a:off x="6898520" y="5017154"/>
              <a:ext cx="1298898" cy="768767"/>
              <a:chOff x="3477625" y="5070910"/>
              <a:chExt cx="1298898" cy="768767"/>
            </a:xfrm>
          </p:grpSpPr>
          <p:sp>
            <p:nvSpPr>
              <p:cNvPr id="32" name="pole tekstowe 31">
                <a:extLst>
                  <a:ext uri="{FF2B5EF4-FFF2-40B4-BE49-F238E27FC236}">
                    <a16:creationId xmlns:a16="http://schemas.microsoft.com/office/drawing/2014/main" id="{8E7D9214-4A43-22DA-C45B-2104759737F8}"/>
                  </a:ext>
                </a:extLst>
              </p:cNvPr>
              <p:cNvSpPr txBox="1"/>
              <p:nvPr/>
            </p:nvSpPr>
            <p:spPr>
              <a:xfrm>
                <a:off x="3477625" y="5070910"/>
                <a:ext cx="12988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24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rPr lang="pl-PL" dirty="0">
                    <a:solidFill>
                      <a:schemeClr val="accent3"/>
                    </a:solidFill>
                  </a:rPr>
                  <a:t>8,5%</a:t>
                </a:r>
              </a:p>
            </p:txBody>
          </p:sp>
          <p:sp>
            <p:nvSpPr>
              <p:cNvPr id="34" name="pole tekstowe 33">
                <a:extLst>
                  <a:ext uri="{FF2B5EF4-FFF2-40B4-BE49-F238E27FC236}">
                    <a16:creationId xmlns:a16="http://schemas.microsoft.com/office/drawing/2014/main" id="{DF4E11D0-4E90-E752-55B4-71D15CAE9315}"/>
                  </a:ext>
                </a:extLst>
              </p:cNvPr>
              <p:cNvSpPr txBox="1"/>
              <p:nvPr/>
            </p:nvSpPr>
            <p:spPr>
              <a:xfrm>
                <a:off x="3477625" y="5470345"/>
                <a:ext cx="12988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pl-PL" dirty="0">
                    <a:solidFill>
                      <a:schemeClr val="accent3"/>
                    </a:solidFill>
                  </a:rPr>
                  <a:t>60-65 l.</a:t>
                </a:r>
                <a:endParaRPr lang="pl-PL" b="0" i="0" u="none" strike="noStrike" dirty="0">
                  <a:solidFill>
                    <a:schemeClr val="accent3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6" name="Grupa 35">
              <a:extLst>
                <a:ext uri="{FF2B5EF4-FFF2-40B4-BE49-F238E27FC236}">
                  <a16:creationId xmlns:a16="http://schemas.microsoft.com/office/drawing/2014/main" id="{8A47F174-B6C1-D33F-65B6-F90C5508D059}"/>
                </a:ext>
              </a:extLst>
            </p:cNvPr>
            <p:cNvGrpSpPr/>
            <p:nvPr/>
          </p:nvGrpSpPr>
          <p:grpSpPr>
            <a:xfrm>
              <a:off x="7911971" y="5017154"/>
              <a:ext cx="1298898" cy="768767"/>
              <a:chOff x="3447145" y="5070910"/>
              <a:chExt cx="1298898" cy="768767"/>
            </a:xfrm>
          </p:grpSpPr>
          <p:sp>
            <p:nvSpPr>
              <p:cNvPr id="38" name="pole tekstowe 37">
                <a:extLst>
                  <a:ext uri="{FF2B5EF4-FFF2-40B4-BE49-F238E27FC236}">
                    <a16:creationId xmlns:a16="http://schemas.microsoft.com/office/drawing/2014/main" id="{A5AFE3B4-4896-5455-12F7-27FD531AA29D}"/>
                  </a:ext>
                </a:extLst>
              </p:cNvPr>
              <p:cNvSpPr txBox="1"/>
              <p:nvPr/>
            </p:nvSpPr>
            <p:spPr>
              <a:xfrm>
                <a:off x="3447145" y="5070910"/>
                <a:ext cx="12988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24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rPr lang="pl-PL" dirty="0">
                    <a:solidFill>
                      <a:schemeClr val="accent3"/>
                    </a:solidFill>
                  </a:rPr>
                  <a:t>13,8%</a:t>
                </a:r>
              </a:p>
            </p:txBody>
          </p:sp>
          <p:sp>
            <p:nvSpPr>
              <p:cNvPr id="40" name="pole tekstowe 39">
                <a:extLst>
                  <a:ext uri="{FF2B5EF4-FFF2-40B4-BE49-F238E27FC236}">
                    <a16:creationId xmlns:a16="http://schemas.microsoft.com/office/drawing/2014/main" id="{91A3CCF5-BB6E-3D75-E7A0-866A5AB8F076}"/>
                  </a:ext>
                </a:extLst>
              </p:cNvPr>
              <p:cNvSpPr txBox="1"/>
              <p:nvPr/>
            </p:nvSpPr>
            <p:spPr>
              <a:xfrm>
                <a:off x="3447145" y="5470345"/>
                <a:ext cx="12988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b"/>
                <a:r>
                  <a:rPr lang="pl-PL" dirty="0">
                    <a:solidFill>
                      <a:schemeClr val="accent3"/>
                    </a:solidFill>
                  </a:rPr>
                  <a:t>65 l.+</a:t>
                </a:r>
                <a:endParaRPr lang="pl-PL" b="0" i="0" u="none" strike="noStrike" dirty="0">
                  <a:solidFill>
                    <a:schemeClr val="accent3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7783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72CBBF0F-032F-45F9-21A4-B2A7E9863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676" y="2278571"/>
            <a:ext cx="4362450" cy="646332"/>
          </a:xfrm>
        </p:spPr>
        <p:txBody>
          <a:bodyPr/>
          <a:lstStyle/>
          <a:p>
            <a:r>
              <a:rPr lang="pl-PL" sz="3200" dirty="0">
                <a:solidFill>
                  <a:schemeClr val="accent1"/>
                </a:solidFill>
              </a:rPr>
              <a:t>Wykształcenie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6A8B85D0-ADC1-4FE1-B503-9A37596F9DC3}"/>
              </a:ext>
            </a:extLst>
          </p:cNvPr>
          <p:cNvSpPr txBox="1"/>
          <p:nvPr/>
        </p:nvSpPr>
        <p:spPr>
          <a:xfrm>
            <a:off x="6799509" y="1182011"/>
            <a:ext cx="51095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1"/>
                </a:solidFill>
              </a:defRPr>
            </a:lvl1pPr>
          </a:lstStyle>
          <a:p>
            <a:pPr algn="l"/>
            <a:r>
              <a:rPr lang="pl-PL" sz="2200" dirty="0">
                <a:latin typeface="+mj-lt"/>
              </a:rPr>
              <a:t>  2,2% - Podstawowe/gimnazjalne</a:t>
            </a:r>
          </a:p>
          <a:p>
            <a:pPr algn="l"/>
            <a:r>
              <a:rPr lang="pl-PL" sz="2200" dirty="0">
                <a:latin typeface="+mj-lt"/>
              </a:rPr>
              <a:t>  6,5% - Zawodowe/branżowe</a:t>
            </a:r>
          </a:p>
          <a:p>
            <a:pPr algn="l"/>
            <a:r>
              <a:rPr lang="pl-PL" sz="2200" dirty="0">
                <a:latin typeface="+mj-lt"/>
              </a:rPr>
              <a:t>13,2% - Średnie ogólnokształcące</a:t>
            </a:r>
          </a:p>
          <a:p>
            <a:pPr algn="l"/>
            <a:r>
              <a:rPr lang="pl-PL" sz="2200" dirty="0">
                <a:latin typeface="+mj-lt"/>
              </a:rPr>
              <a:t>23,3% - Średnie zawodowe</a:t>
            </a:r>
          </a:p>
          <a:p>
            <a:pPr algn="l"/>
            <a:r>
              <a:rPr lang="pl-PL" sz="2200" dirty="0">
                <a:latin typeface="+mj-lt"/>
              </a:rPr>
              <a:t>  8,0% - Policealne</a:t>
            </a:r>
          </a:p>
          <a:p>
            <a:pPr algn="l"/>
            <a:r>
              <a:rPr lang="pl-PL" sz="2200" dirty="0">
                <a:latin typeface="+mj-lt"/>
              </a:rPr>
              <a:t>46,8% - Wyższe</a:t>
            </a:r>
          </a:p>
        </p:txBody>
      </p:sp>
      <p:sp>
        <p:nvSpPr>
          <p:cNvPr id="26" name="Tytuł 5">
            <a:extLst>
              <a:ext uri="{FF2B5EF4-FFF2-40B4-BE49-F238E27FC236}">
                <a16:creationId xmlns:a16="http://schemas.microsoft.com/office/drawing/2014/main" id="{C7C273BB-88D8-1724-5800-A9AE49B0EEAE}"/>
              </a:ext>
            </a:extLst>
          </p:cNvPr>
          <p:cNvSpPr txBox="1">
            <a:spLocks/>
          </p:cNvSpPr>
          <p:nvPr/>
        </p:nvSpPr>
        <p:spPr>
          <a:xfrm>
            <a:off x="211796" y="3779652"/>
            <a:ext cx="4079563" cy="16457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pl-PL" sz="3200" dirty="0">
                <a:solidFill>
                  <a:schemeClr val="accent6"/>
                </a:solidFill>
              </a:rPr>
              <a:t>Miejsce zamieszkania </a:t>
            </a:r>
            <a:br>
              <a:rPr lang="pl-PL" sz="3200" dirty="0">
                <a:solidFill>
                  <a:schemeClr val="accent6"/>
                </a:solidFill>
              </a:rPr>
            </a:br>
            <a:r>
              <a:rPr lang="pl-PL" sz="3200" dirty="0">
                <a:solidFill>
                  <a:schemeClr val="accent6"/>
                </a:solidFill>
              </a:rPr>
              <a:t>- podregion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68A0F8DF-9F73-ABDE-381F-62C1D6DD7041}"/>
              </a:ext>
            </a:extLst>
          </p:cNvPr>
          <p:cNvSpPr txBox="1"/>
          <p:nvPr/>
        </p:nvSpPr>
        <p:spPr>
          <a:xfrm>
            <a:off x="6845792" y="3633007"/>
            <a:ext cx="53924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accent1"/>
                </a:solidFill>
              </a:defRPr>
            </a:lvl1pPr>
          </a:lstStyle>
          <a:p>
            <a:pPr algn="l"/>
            <a:r>
              <a:rPr lang="pl-PL" sz="2200" dirty="0">
                <a:solidFill>
                  <a:schemeClr val="accent6"/>
                </a:solidFill>
                <a:latin typeface="+mj-lt"/>
              </a:rPr>
              <a:t>11,4% - bytomski</a:t>
            </a:r>
            <a:br>
              <a:rPr lang="pl-PL" sz="2200" dirty="0">
                <a:solidFill>
                  <a:schemeClr val="accent6"/>
                </a:solidFill>
                <a:latin typeface="+mj-lt"/>
              </a:rPr>
            </a:br>
            <a:r>
              <a:rPr lang="pl-PL" sz="2200" dirty="0">
                <a:solidFill>
                  <a:schemeClr val="accent6"/>
                </a:solidFill>
                <a:latin typeface="+mj-lt"/>
              </a:rPr>
              <a:t>18,8% - </a:t>
            </a:r>
            <a:r>
              <a:rPr lang="pl-PL" sz="2200" dirty="0" err="1">
                <a:solidFill>
                  <a:schemeClr val="accent6"/>
                </a:solidFill>
                <a:latin typeface="+mj-lt"/>
              </a:rPr>
              <a:t>gliwick</a:t>
            </a:r>
            <a:endParaRPr lang="pl-PL" sz="2200" dirty="0">
              <a:solidFill>
                <a:schemeClr val="accent6"/>
              </a:solidFill>
              <a:latin typeface="+mj-lt"/>
            </a:endParaRPr>
          </a:p>
          <a:p>
            <a:pPr algn="l"/>
            <a:r>
              <a:rPr lang="pl-PL" sz="2200" dirty="0">
                <a:solidFill>
                  <a:schemeClr val="accent6"/>
                </a:solidFill>
                <a:latin typeface="+mj-lt"/>
              </a:rPr>
              <a:t>34,8% - katowicki</a:t>
            </a:r>
            <a:br>
              <a:rPr lang="pl-PL" sz="2200" dirty="0">
                <a:solidFill>
                  <a:schemeClr val="accent6"/>
                </a:solidFill>
                <a:latin typeface="+mj-lt"/>
              </a:rPr>
            </a:br>
            <a:r>
              <a:rPr lang="pl-PL" sz="2200" dirty="0">
                <a:solidFill>
                  <a:schemeClr val="accent6"/>
                </a:solidFill>
                <a:latin typeface="+mj-lt"/>
              </a:rPr>
              <a:t>20,0% - sosnowiecki</a:t>
            </a:r>
            <a:br>
              <a:rPr lang="pl-PL" sz="2200" dirty="0">
                <a:solidFill>
                  <a:schemeClr val="accent6"/>
                </a:solidFill>
                <a:latin typeface="+mj-lt"/>
              </a:rPr>
            </a:br>
            <a:r>
              <a:rPr lang="pl-PL" sz="2200" dirty="0">
                <a:solidFill>
                  <a:schemeClr val="accent6"/>
                </a:solidFill>
                <a:latin typeface="+mj-lt"/>
              </a:rPr>
              <a:t>15,0% - tyski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64328CEC-08B1-EF3F-D468-EFBA48FD2D9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91769" y="1791737"/>
            <a:ext cx="1620000" cy="162000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DBCCCC0D-DA4A-0046-B7DF-759CB96900A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1769" y="3792503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85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B0E0E2-0944-AA9F-82A9-00820D8F4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4"/>
            <a:ext cx="3756837" cy="646332"/>
          </a:xfrm>
        </p:spPr>
        <p:txBody>
          <a:bodyPr/>
          <a:lstStyle/>
          <a:p>
            <a:r>
              <a:rPr lang="pl-PL" dirty="0"/>
              <a:t>Interpretacja </a:t>
            </a:r>
            <a:br>
              <a:rPr lang="pl-PL" dirty="0"/>
            </a:br>
            <a:r>
              <a:rPr lang="pl-PL" dirty="0"/>
              <a:t>wyników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9067EA0-AD36-43E1-A8FD-21C3D8652726}"/>
              </a:ext>
            </a:extLst>
          </p:cNvPr>
          <p:cNvSpPr txBox="1"/>
          <p:nvPr/>
        </p:nvSpPr>
        <p:spPr>
          <a:xfrm>
            <a:off x="761999" y="2136588"/>
            <a:ext cx="375683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1D1C1D"/>
                </a:solidFill>
                <a:latin typeface="Slack-Lato"/>
              </a:rPr>
              <a:t>T</a:t>
            </a:r>
            <a:r>
              <a:rPr lang="pl-PL" b="0" i="0" dirty="0">
                <a:solidFill>
                  <a:srgbClr val="1D1C1D"/>
                </a:solidFill>
                <a:effectLst/>
                <a:latin typeface="Slack-Lato"/>
              </a:rPr>
              <a:t>abela przedstawia liczebności </a:t>
            </a:r>
            <a:br>
              <a:rPr lang="pl-PL" b="0" i="0" dirty="0">
                <a:solidFill>
                  <a:srgbClr val="1D1C1D"/>
                </a:solidFill>
                <a:effectLst/>
                <a:latin typeface="Slack-Lato"/>
              </a:rPr>
            </a:br>
            <a:r>
              <a:rPr lang="pl-PL" b="0" i="0" dirty="0">
                <a:solidFill>
                  <a:srgbClr val="1D1C1D"/>
                </a:solidFill>
                <a:effectLst/>
                <a:latin typeface="Slack-Lato"/>
              </a:rPr>
              <a:t>w poszczególnych grupach celem ułatwienia interpretacji wyników </a:t>
            </a:r>
            <a:br>
              <a:rPr lang="pl-PL" b="0" i="0" dirty="0">
                <a:solidFill>
                  <a:srgbClr val="1D1C1D"/>
                </a:solidFill>
                <a:effectLst/>
                <a:latin typeface="Slack-Lato"/>
              </a:rPr>
            </a:br>
            <a:r>
              <a:rPr lang="pl-PL" b="0" i="0" dirty="0">
                <a:solidFill>
                  <a:srgbClr val="1D1C1D"/>
                </a:solidFill>
                <a:effectLst/>
                <a:latin typeface="Slack-Lato"/>
              </a:rPr>
              <a:t>w zakresie zestawień krzyżowych. </a:t>
            </a:r>
          </a:p>
          <a:p>
            <a:endParaRPr lang="pl-PL" dirty="0">
              <a:solidFill>
                <a:srgbClr val="1D1C1D"/>
              </a:solidFill>
              <a:latin typeface="Slack-Lato"/>
            </a:endParaRPr>
          </a:p>
          <a:p>
            <a:r>
              <a:rPr lang="pl-PL" b="0" i="0" dirty="0">
                <a:solidFill>
                  <a:srgbClr val="1D1C1D"/>
                </a:solidFill>
                <a:effectLst/>
                <a:latin typeface="Slack-Lato"/>
              </a:rPr>
              <a:t>Należy ostrożnie interpretować wyniki w grupach o niewielkiej liczebności </a:t>
            </a:r>
            <a:br>
              <a:rPr lang="pl-PL" b="0" i="0" dirty="0">
                <a:solidFill>
                  <a:srgbClr val="1D1C1D"/>
                </a:solidFill>
                <a:effectLst/>
                <a:latin typeface="Slack-Lato"/>
              </a:rPr>
            </a:br>
            <a:r>
              <a:rPr lang="pl-PL" b="0" i="0" dirty="0">
                <a:solidFill>
                  <a:srgbClr val="1D1C1D"/>
                </a:solidFill>
                <a:effectLst/>
                <a:latin typeface="Slack-Lato"/>
              </a:rPr>
              <a:t>(np. grupa osób z wykształceniem podstawowym).</a:t>
            </a:r>
            <a:endParaRPr lang="pl-PL" dirty="0">
              <a:solidFill>
                <a:schemeClr val="tx2">
                  <a:lumMod val="10000"/>
                </a:schemeClr>
              </a:solidFill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50C03D3-83BA-BA9C-DED3-8DCE0070F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3360"/>
              </p:ext>
            </p:extLst>
          </p:nvPr>
        </p:nvGraphicFramePr>
        <p:xfrm>
          <a:off x="4742121" y="936494"/>
          <a:ext cx="6611679" cy="4800847"/>
        </p:xfrm>
        <a:graphic>
          <a:graphicData uri="http://schemas.openxmlformats.org/drawingml/2006/table">
            <a:tbl>
              <a:tblPr/>
              <a:tblGrid>
                <a:gridCol w="1853346">
                  <a:extLst>
                    <a:ext uri="{9D8B030D-6E8A-4147-A177-3AD203B41FA5}">
                      <a16:colId xmlns:a16="http://schemas.microsoft.com/office/drawing/2014/main" val="362692037"/>
                    </a:ext>
                  </a:extLst>
                </a:gridCol>
                <a:gridCol w="3206617">
                  <a:extLst>
                    <a:ext uri="{9D8B030D-6E8A-4147-A177-3AD203B41FA5}">
                      <a16:colId xmlns:a16="http://schemas.microsoft.com/office/drawing/2014/main" val="2963285347"/>
                    </a:ext>
                  </a:extLst>
                </a:gridCol>
                <a:gridCol w="1551716">
                  <a:extLst>
                    <a:ext uri="{9D8B030D-6E8A-4147-A177-3AD203B41FA5}">
                      <a16:colId xmlns:a16="http://schemas.microsoft.com/office/drawing/2014/main" val="2173847463"/>
                    </a:ext>
                  </a:extLst>
                </a:gridCol>
              </a:tblGrid>
              <a:tr h="41158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 Zmiana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Liczebność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200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Ogółem</a:t>
                      </a:r>
                    </a:p>
                  </a:txBody>
                  <a:tcPr marL="108000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64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Ogółem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05441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Płeć</a:t>
                      </a:r>
                    </a:p>
                  </a:txBody>
                  <a:tcPr marL="108000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838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Kobieta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345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09372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Mężczyzna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5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255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1337678"/>
                  </a:ext>
                </a:extLst>
              </a:tr>
              <a:tr h="0">
                <a:tc rowSpan="6"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Wiek</a:t>
                      </a:r>
                    </a:p>
                  </a:txBody>
                  <a:tcPr marL="108000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B03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18-29 lat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6182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30-39 lat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156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70918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40-49 lat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134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252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50-59 lat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225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60-65 lat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42645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 lat lub więcej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937327"/>
                  </a:ext>
                </a:extLst>
              </a:tr>
              <a:tr h="0">
                <a:tc rowSpan="6"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Wykształcenie</a:t>
                      </a:r>
                    </a:p>
                  </a:txBody>
                  <a:tcPr marL="108000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82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Podstawowe/gimnazjalne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02854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Zawodowe/branżowe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90685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Średnie ogólnokształcące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11915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Średnie zawodowe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31802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Policealne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19274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Wyższe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281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9303031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Podregion</a:t>
                      </a:r>
                    </a:p>
                  </a:txBody>
                  <a:tcPr marL="108000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bytomski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77664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gliwicki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9797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katowicki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209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46864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sosnowiecki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0782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tyski</a:t>
                      </a:r>
                    </a:p>
                  </a:txBody>
                  <a:tcPr marL="108000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6103" marR="6103" marT="61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508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9146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1DAF15D-08C9-3926-54A8-1B23D639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accent1"/>
                </a:solidFill>
              </a:rPr>
              <a:t>WYNIKI BADAŃ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68999F9-A1D9-CAEA-D873-395997C65C7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28239" y="2717282"/>
            <a:ext cx="2880000" cy="28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9786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26DC7045-EF41-4829-41A6-89663D82A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Co przekonałoby Pana_-nią do termomodernizacji domu/mieszkania?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B28A542-F266-9C54-0CB8-8E7C6A04EEBE}"/>
              </a:ext>
            </a:extLst>
          </p:cNvPr>
          <p:cNvSpPr txBox="1"/>
          <p:nvPr/>
        </p:nvSpPr>
        <p:spPr>
          <a:xfrm>
            <a:off x="757381" y="6195962"/>
            <a:ext cx="6314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i="1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Pytanie wielokrotnego wyboru do 3 odpowiedzi</a:t>
            </a:r>
            <a:endParaRPr lang="pl-PL" dirty="0">
              <a:solidFill>
                <a:schemeClr val="accent1"/>
              </a:solidFill>
            </a:endParaRPr>
          </a:p>
        </p:txBody>
      </p:sp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1485A06F-F8CA-B2BC-5A3D-CF303CAE7A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1900615"/>
              </p:ext>
            </p:extLst>
          </p:nvPr>
        </p:nvGraphicFramePr>
        <p:xfrm>
          <a:off x="3197900" y="1389650"/>
          <a:ext cx="8236719" cy="4725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16DCAD46-5FA7-D642-3050-CC0B2F28AB05}"/>
              </a:ext>
            </a:extLst>
          </p:cNvPr>
          <p:cNvSpPr txBox="1"/>
          <p:nvPr/>
        </p:nvSpPr>
        <p:spPr>
          <a:xfrm>
            <a:off x="754997" y="1389650"/>
            <a:ext cx="2442903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tx2">
                    <a:lumMod val="10000"/>
                  </a:schemeClr>
                </a:solidFill>
              </a:rPr>
              <a:t>Do termomodernizacji domu/mieszkania respondentów w największym stopniu przekonałoby obniżenie kosztów ogrzewania, gdyż na ten aspekt wskazała blisko połowa spośród badanych mieszkańców GZM (48,3%). Co trzeci ankietowany zadeklarował, że atrakcyjne dofinansowanie mogłoby wpłynąć na jego decyzję </a:t>
            </a:r>
            <a:br>
              <a:rPr lang="pl-PL" sz="12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pl-PL" sz="1200" dirty="0">
                <a:solidFill>
                  <a:schemeClr val="tx2">
                    <a:lumMod val="10000"/>
                  </a:schemeClr>
                </a:solidFill>
              </a:rPr>
              <a:t>o przeprowadzeniu termomodernizacji (31,8%). Tylko nieliczni zadeklarowali, że nic nie przekonałoby ich do podjęcia takiej decyzji (3,2%).</a:t>
            </a:r>
          </a:p>
          <a:p>
            <a:r>
              <a:rPr lang="pl-PL" sz="1200" dirty="0">
                <a:solidFill>
                  <a:schemeClr val="tx2">
                    <a:lumMod val="10000"/>
                  </a:schemeClr>
                </a:solidFill>
              </a:rPr>
              <a:t>Analiza z uwzględnieniem płci badanych wykazała, że obniżenie kosztów ogrzewania częściej wskazywali mężczyźni (56,1%), zaś atrakcyjne dofinansowanie – kobiety (32,5%).</a:t>
            </a:r>
          </a:p>
        </p:txBody>
      </p:sp>
    </p:spTree>
    <p:extLst>
      <p:ext uri="{BB962C8B-B14F-4D97-AF65-F5344CB8AC3E}">
        <p14:creationId xmlns:p14="http://schemas.microsoft.com/office/powerpoint/2010/main" val="115024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Niestandardowy 23">
      <a:dk1>
        <a:srgbClr val="FFFFFF"/>
      </a:dk1>
      <a:lt1>
        <a:sysClr val="window" lastClr="FFFFFF"/>
      </a:lt1>
      <a:dk2>
        <a:srgbClr val="17406D"/>
      </a:dk2>
      <a:lt2>
        <a:srgbClr val="DBEFF9"/>
      </a:lt2>
      <a:accent1>
        <a:srgbClr val="306464"/>
      </a:accent1>
      <a:accent2>
        <a:srgbClr val="0E8388"/>
      </a:accent2>
      <a:accent3>
        <a:srgbClr val="FDB034"/>
      </a:accent3>
      <a:accent4>
        <a:srgbClr val="DA8200"/>
      </a:accent4>
      <a:accent5>
        <a:srgbClr val="B81E30"/>
      </a:accent5>
      <a:accent6>
        <a:srgbClr val="AC0000"/>
      </a:accent6>
      <a:hlink>
        <a:srgbClr val="17406D"/>
      </a:hlink>
      <a:folHlink>
        <a:srgbClr val="0BD0D9"/>
      </a:folHlink>
    </a:clrScheme>
    <a:fontScheme name="Custom 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wish American Heritage Month_Win32_JC_SL_v3" id="{5A91364D-DD38-4994-BB9C-41D074FD197A}" vid="{8577DF34-D72C-48EB-902A-0A54C766E05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iestandardowy 22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306464"/>
    </a:accent1>
    <a:accent2>
      <a:srgbClr val="0E8388"/>
    </a:accent2>
    <a:accent3>
      <a:srgbClr val="FDB034"/>
    </a:accent3>
    <a:accent4>
      <a:srgbClr val="DA8200"/>
    </a:accent4>
    <a:accent5>
      <a:srgbClr val="B81E30"/>
    </a:accent5>
    <a:accent6>
      <a:srgbClr val="AC0000"/>
    </a:accent6>
    <a:hlink>
      <a:srgbClr val="17406D"/>
    </a:hlink>
    <a:folHlink>
      <a:srgbClr val="0BD0D9"/>
    </a:folHlink>
  </a:clrScheme>
  <a:fontScheme name="Niestandardowy 1">
    <a:majorFont>
      <a:latin typeface="Aptos"/>
      <a:ea typeface=""/>
      <a:cs typeface=""/>
    </a:majorFont>
    <a:minorFont>
      <a:latin typeface="Apto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Niestandardowy 22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306464"/>
    </a:accent1>
    <a:accent2>
      <a:srgbClr val="0E8388"/>
    </a:accent2>
    <a:accent3>
      <a:srgbClr val="FDB034"/>
    </a:accent3>
    <a:accent4>
      <a:srgbClr val="DA8200"/>
    </a:accent4>
    <a:accent5>
      <a:srgbClr val="B81E30"/>
    </a:accent5>
    <a:accent6>
      <a:srgbClr val="AC0000"/>
    </a:accent6>
    <a:hlink>
      <a:srgbClr val="17406D"/>
    </a:hlink>
    <a:folHlink>
      <a:srgbClr val="0BD0D9"/>
    </a:folHlink>
  </a:clrScheme>
  <a:fontScheme name="Niestandardowy 1">
    <a:majorFont>
      <a:latin typeface="Aptos"/>
      <a:ea typeface=""/>
      <a:cs typeface=""/>
    </a:majorFont>
    <a:minorFont>
      <a:latin typeface="Apto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Niestandardowy 22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306464"/>
    </a:accent1>
    <a:accent2>
      <a:srgbClr val="0E8388"/>
    </a:accent2>
    <a:accent3>
      <a:srgbClr val="FDB034"/>
    </a:accent3>
    <a:accent4>
      <a:srgbClr val="DA8200"/>
    </a:accent4>
    <a:accent5>
      <a:srgbClr val="B81E30"/>
    </a:accent5>
    <a:accent6>
      <a:srgbClr val="AC0000"/>
    </a:accent6>
    <a:hlink>
      <a:srgbClr val="17406D"/>
    </a:hlink>
    <a:folHlink>
      <a:srgbClr val="0BD0D9"/>
    </a:folHlink>
  </a:clrScheme>
  <a:fontScheme name="Niestandardowy 1">
    <a:majorFont>
      <a:latin typeface="Aptos"/>
      <a:ea typeface=""/>
      <a:cs typeface=""/>
    </a:majorFont>
    <a:minorFont>
      <a:latin typeface="Apto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Niestandardowy 22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306464"/>
    </a:accent1>
    <a:accent2>
      <a:srgbClr val="0E8388"/>
    </a:accent2>
    <a:accent3>
      <a:srgbClr val="FDB034"/>
    </a:accent3>
    <a:accent4>
      <a:srgbClr val="DA8200"/>
    </a:accent4>
    <a:accent5>
      <a:srgbClr val="B81E30"/>
    </a:accent5>
    <a:accent6>
      <a:srgbClr val="AC0000"/>
    </a:accent6>
    <a:hlink>
      <a:srgbClr val="17406D"/>
    </a:hlink>
    <a:folHlink>
      <a:srgbClr val="0BD0D9"/>
    </a:folHlink>
  </a:clrScheme>
  <a:fontScheme name="Niestandardowy 1">
    <a:majorFont>
      <a:latin typeface="Aptos"/>
      <a:ea typeface=""/>
      <a:cs typeface=""/>
    </a:majorFont>
    <a:minorFont>
      <a:latin typeface="Apto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Niestandardowy 22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306464"/>
    </a:accent1>
    <a:accent2>
      <a:srgbClr val="0E8388"/>
    </a:accent2>
    <a:accent3>
      <a:srgbClr val="FDB034"/>
    </a:accent3>
    <a:accent4>
      <a:srgbClr val="DA8200"/>
    </a:accent4>
    <a:accent5>
      <a:srgbClr val="B81E30"/>
    </a:accent5>
    <a:accent6>
      <a:srgbClr val="AC0000"/>
    </a:accent6>
    <a:hlink>
      <a:srgbClr val="17406D"/>
    </a:hlink>
    <a:folHlink>
      <a:srgbClr val="0BD0D9"/>
    </a:folHlink>
  </a:clrScheme>
  <a:fontScheme name="Niestandardowy 1">
    <a:majorFont>
      <a:latin typeface="Aptos"/>
      <a:ea typeface=""/>
      <a:cs typeface=""/>
    </a:majorFont>
    <a:minorFont>
      <a:latin typeface="Apto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Niestandardowy 22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306464"/>
    </a:accent1>
    <a:accent2>
      <a:srgbClr val="0E8388"/>
    </a:accent2>
    <a:accent3>
      <a:srgbClr val="FDB034"/>
    </a:accent3>
    <a:accent4>
      <a:srgbClr val="DA8200"/>
    </a:accent4>
    <a:accent5>
      <a:srgbClr val="B81E30"/>
    </a:accent5>
    <a:accent6>
      <a:srgbClr val="AC0000"/>
    </a:accent6>
    <a:hlink>
      <a:srgbClr val="17406D"/>
    </a:hlink>
    <a:folHlink>
      <a:srgbClr val="0BD0D9"/>
    </a:folHlink>
  </a:clrScheme>
  <a:fontScheme name="Niestandardowy 1">
    <a:majorFont>
      <a:latin typeface="Aptos"/>
      <a:ea typeface=""/>
      <a:cs typeface=""/>
    </a:majorFont>
    <a:minorFont>
      <a:latin typeface="Apto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Niestandardowy 22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306464"/>
    </a:accent1>
    <a:accent2>
      <a:srgbClr val="0E8388"/>
    </a:accent2>
    <a:accent3>
      <a:srgbClr val="FDB034"/>
    </a:accent3>
    <a:accent4>
      <a:srgbClr val="DA8200"/>
    </a:accent4>
    <a:accent5>
      <a:srgbClr val="B81E30"/>
    </a:accent5>
    <a:accent6>
      <a:srgbClr val="AC0000"/>
    </a:accent6>
    <a:hlink>
      <a:srgbClr val="17406D"/>
    </a:hlink>
    <a:folHlink>
      <a:srgbClr val="0BD0D9"/>
    </a:folHlink>
  </a:clrScheme>
  <a:fontScheme name="Niestandardowy 1">
    <a:majorFont>
      <a:latin typeface="Aptos"/>
      <a:ea typeface=""/>
      <a:cs typeface=""/>
    </a:majorFont>
    <a:minorFont>
      <a:latin typeface="Apto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Niestandardowy 22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306464"/>
    </a:accent1>
    <a:accent2>
      <a:srgbClr val="0E8388"/>
    </a:accent2>
    <a:accent3>
      <a:srgbClr val="FDB034"/>
    </a:accent3>
    <a:accent4>
      <a:srgbClr val="DA8200"/>
    </a:accent4>
    <a:accent5>
      <a:srgbClr val="B81E30"/>
    </a:accent5>
    <a:accent6>
      <a:srgbClr val="AC0000"/>
    </a:accent6>
    <a:hlink>
      <a:srgbClr val="17406D"/>
    </a:hlink>
    <a:folHlink>
      <a:srgbClr val="0BD0D9"/>
    </a:folHlink>
  </a:clrScheme>
  <a:fontScheme name="Niestandardowy 1">
    <a:majorFont>
      <a:latin typeface="Aptos"/>
      <a:ea typeface=""/>
      <a:cs typeface=""/>
    </a:majorFont>
    <a:minorFont>
      <a:latin typeface="Apto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Niestandardowy 22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306464"/>
    </a:accent1>
    <a:accent2>
      <a:srgbClr val="0E8388"/>
    </a:accent2>
    <a:accent3>
      <a:srgbClr val="FDB034"/>
    </a:accent3>
    <a:accent4>
      <a:srgbClr val="DA8200"/>
    </a:accent4>
    <a:accent5>
      <a:srgbClr val="B81E30"/>
    </a:accent5>
    <a:accent6>
      <a:srgbClr val="AC0000"/>
    </a:accent6>
    <a:hlink>
      <a:srgbClr val="17406D"/>
    </a:hlink>
    <a:folHlink>
      <a:srgbClr val="0BD0D9"/>
    </a:folHlink>
  </a:clrScheme>
  <a:fontScheme name="Niestandardowy 1">
    <a:majorFont>
      <a:latin typeface="Aptos"/>
      <a:ea typeface=""/>
      <a:cs typeface=""/>
    </a:majorFont>
    <a:minorFont>
      <a:latin typeface="Apto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Niestandardowy 22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306464"/>
    </a:accent1>
    <a:accent2>
      <a:srgbClr val="0E8388"/>
    </a:accent2>
    <a:accent3>
      <a:srgbClr val="FDB034"/>
    </a:accent3>
    <a:accent4>
      <a:srgbClr val="DA8200"/>
    </a:accent4>
    <a:accent5>
      <a:srgbClr val="B81E30"/>
    </a:accent5>
    <a:accent6>
      <a:srgbClr val="AC0000"/>
    </a:accent6>
    <a:hlink>
      <a:srgbClr val="17406D"/>
    </a:hlink>
    <a:folHlink>
      <a:srgbClr val="0BD0D9"/>
    </a:folHlink>
  </a:clrScheme>
  <a:fontScheme name="Niestandardowy 1">
    <a:majorFont>
      <a:latin typeface="Aptos"/>
      <a:ea typeface=""/>
      <a:cs typeface=""/>
    </a:majorFont>
    <a:minorFont>
      <a:latin typeface="Apto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Niestandardowy 22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306464"/>
    </a:accent1>
    <a:accent2>
      <a:srgbClr val="0E8388"/>
    </a:accent2>
    <a:accent3>
      <a:srgbClr val="FDB034"/>
    </a:accent3>
    <a:accent4>
      <a:srgbClr val="DA8200"/>
    </a:accent4>
    <a:accent5>
      <a:srgbClr val="B81E30"/>
    </a:accent5>
    <a:accent6>
      <a:srgbClr val="AC0000"/>
    </a:accent6>
    <a:hlink>
      <a:srgbClr val="17406D"/>
    </a:hlink>
    <a:folHlink>
      <a:srgbClr val="0BD0D9"/>
    </a:folHlink>
  </a:clrScheme>
  <a:fontScheme name="Niestandardowy 1">
    <a:majorFont>
      <a:latin typeface="Aptos"/>
      <a:ea typeface=""/>
      <a:cs typeface=""/>
    </a:majorFont>
    <a:minorFont>
      <a:latin typeface="Apto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Niestandardowy 22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306464"/>
    </a:accent1>
    <a:accent2>
      <a:srgbClr val="0E8388"/>
    </a:accent2>
    <a:accent3>
      <a:srgbClr val="FDB034"/>
    </a:accent3>
    <a:accent4>
      <a:srgbClr val="DA8200"/>
    </a:accent4>
    <a:accent5>
      <a:srgbClr val="B81E30"/>
    </a:accent5>
    <a:accent6>
      <a:srgbClr val="AC0000"/>
    </a:accent6>
    <a:hlink>
      <a:srgbClr val="17406D"/>
    </a:hlink>
    <a:folHlink>
      <a:srgbClr val="0BD0D9"/>
    </a:folHlink>
  </a:clrScheme>
  <a:fontScheme name="Niestandardowy 1">
    <a:majorFont>
      <a:latin typeface="Aptos"/>
      <a:ea typeface=""/>
      <a:cs typeface=""/>
    </a:majorFont>
    <a:minorFont>
      <a:latin typeface="Aptos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4EE2DFF-920A-42C9-AEE0-3A0BF6AF46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5C1F8C-D27A-4CE7-9DF4-4AFDB2880F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F283A3-AA81-4663-8764-64F64C723FD1}">
  <ds:schemaRefs>
    <ds:schemaRef ds:uri="http://schemas.microsoft.com/office/2006/metadata/properties"/>
    <ds:schemaRef ds:uri="http://purl.org/dc/elements/1.1/"/>
    <ds:schemaRef ds:uri="http://schemas.microsoft.com/sharepoint/v3"/>
    <ds:schemaRef ds:uri="230e9df3-be65-4c73-a93b-d1236ebd677e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16c05727-aa75-4e4a-9b5f-8a80a1165891"/>
    <ds:schemaRef ds:uri="71af3243-3dd4-4a8d-8c0d-dd76da1f02a5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Jewish American Heritage Month presentation</Template>
  <TotalTime>959</TotalTime>
  <Words>1205</Words>
  <Application>Microsoft Office PowerPoint</Application>
  <PresentationFormat>Panoramiczny</PresentationFormat>
  <Paragraphs>117</Paragraphs>
  <Slides>20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4" baseType="lpstr">
      <vt:lpstr>Aptos</vt:lpstr>
      <vt:lpstr>Arial</vt:lpstr>
      <vt:lpstr>Slack-Lato</vt:lpstr>
      <vt:lpstr>Office Theme</vt:lpstr>
      <vt:lpstr>Prezentacja programu PowerPoint</vt:lpstr>
      <vt:lpstr>Cel badania:  zbadanie świadomości zagadnień i postaw związanych z termomodernizacją domu czy mieszkania oraz sposobów ogrzewania</vt:lpstr>
      <vt:lpstr>Metodologia  Zakres prac: Badania przeprowadzone według następującej specyfikacji: - metodologia: CAWI, 1 pomiar, - termin badania: 19-31 sierpnia 2024 r., - minimalna wielkość próby: n=600, - grupa celowa badania: osoby korzystające z Internetu, w wieku 18-65 lat z terenu Górnośląsko-Zagłębiowskiej Metropolii,  - zasięg: Górnośląsko-Zagłębiowska Metropolia. </vt:lpstr>
      <vt:lpstr>CHARAKTERYSTYKA  PRÓBY</vt:lpstr>
      <vt:lpstr>Płeć</vt:lpstr>
      <vt:lpstr>Wykształcenie</vt:lpstr>
      <vt:lpstr>Interpretacja  wyników</vt:lpstr>
      <vt:lpstr>WYNIKI BADAŃ</vt:lpstr>
      <vt:lpstr>2. Co przekonałoby Pana_-nią do termomodernizacji domu/mieszkania?</vt:lpstr>
      <vt:lpstr>3. Czy wie Pan_i przez co traci najwięcej ciepła w domu?</vt:lpstr>
      <vt:lpstr>4. Czy chciał(a)by Pan_i mieć większą wiedzę jak oszczędzać  energię w domu? </vt:lpstr>
      <vt:lpstr>5. Co jest dla Pana_i istotne przy wyborze materiałów izolacyjnych?</vt:lpstr>
      <vt:lpstr>6. Czy wie Pan_i, dlaczego warto wykonywać audyt energetyczny przed termomodernizacją? </vt:lpstr>
      <vt:lpstr>7. Czy wie Pan_i czego może dowiedzieć się ze świadectwa charakterystyki energetycznej? </vt:lpstr>
      <vt:lpstr>8. Czy wie Pan_i, kiedy jest wymagane świadectwo  charakterystyki energetycznej? </vt:lpstr>
      <vt:lpstr>9. Czy wie Pan_i, jak długo jest ważne świadectwo charakterystyki energetycznej budynku? </vt:lpstr>
      <vt:lpstr>10. Czy wie Pan_i, gdzie możesz szukać dofinansowania  na termomodernizację i wymianę źródła ogrzewania?</vt:lpstr>
      <vt:lpstr>11. Jakie wsparcie finansowe byłoby najbardziej atrakcyjne dla Pana_i</vt:lpstr>
      <vt:lpstr>12. Czy proces kompletowania, pisania i składania dokumentów o wsparcie finansowe jest dla Pana_i barierą w uzyskaniu takiego wsparcia i przeprowadzeniu termomodernizacji?</vt:lpstr>
      <vt:lpstr>13. Czy obawia się Pan_i, że do uzyskania wsparcia w procesie ubiegania się o dofinansowanie na termomodernizację trzeba będzie dopłacić?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subject/>
  <dc:creator>Ewelina</dc:creator>
  <cp:keywords/>
  <dc:description/>
  <cp:lastModifiedBy>Witold Czyż</cp:lastModifiedBy>
  <cp:revision>128</cp:revision>
  <dcterms:created xsi:type="dcterms:W3CDTF">2021-06-17T12:25:14Z</dcterms:created>
  <dcterms:modified xsi:type="dcterms:W3CDTF">2024-10-04T09:13:41Z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