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4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diagrams/data5.xml" ContentType="application/vnd.openxmlformats-officedocument.drawingml.diagramData+xml"/>
  <Override PartName="/ppt/diagrams/data1.xml" ContentType="application/vnd.openxmlformats-officedocument.drawingml.diagramData+xml"/>
  <Override PartName="/ppt/diagrams/data6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colors4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2"/>
  </p:notesMasterIdLst>
  <p:sldIdLst>
    <p:sldId id="256" r:id="rId2"/>
    <p:sldId id="257" r:id="rId3"/>
    <p:sldId id="270" r:id="rId4"/>
    <p:sldId id="263" r:id="rId5"/>
    <p:sldId id="271" r:id="rId6"/>
    <p:sldId id="272" r:id="rId7"/>
    <p:sldId id="261" r:id="rId8"/>
    <p:sldId id="273" r:id="rId9"/>
    <p:sldId id="268" r:id="rId10"/>
    <p:sldId id="274" r:id="rId11"/>
    <p:sldId id="275" r:id="rId12"/>
    <p:sldId id="276" r:id="rId13"/>
    <p:sldId id="277" r:id="rId14"/>
    <p:sldId id="279" r:id="rId15"/>
    <p:sldId id="278" r:id="rId16"/>
    <p:sldId id="280" r:id="rId17"/>
    <p:sldId id="281" r:id="rId18"/>
    <p:sldId id="269" r:id="rId19"/>
    <p:sldId id="282" r:id="rId20"/>
    <p:sldId id="26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4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3" autoAdjust="0"/>
    <p:restoredTop sz="94636"/>
  </p:normalViewPr>
  <p:slideViewPr>
    <p:cSldViewPr snapToGrid="0">
      <p:cViewPr varScale="1">
        <p:scale>
          <a:sx n="97" d="100"/>
          <a:sy n="97" d="100"/>
        </p:scale>
        <p:origin x="11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96AEAA-4FFD-0445-8748-E8760CAEE878}" type="doc">
      <dgm:prSet loTypeId="urn:microsoft.com/office/officeart/2005/8/layout/hProcess10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DC0D5C7B-2FBA-3D4C-A053-217999B82BA9}">
      <dgm:prSet phldrT="[Tekst]" custT="1"/>
      <dgm:spPr/>
      <dgm:t>
        <a:bodyPr/>
        <a:lstStyle/>
        <a:p>
          <a:r>
            <a:rPr lang="pl-PL" sz="1600" b="1" dirty="0"/>
            <a:t>ZDROWY BUDYNEK</a:t>
          </a:r>
        </a:p>
      </dgm:t>
    </dgm:pt>
    <dgm:pt modelId="{01958252-4122-FD4F-89BC-46EE8EAA656D}" type="parTrans" cxnId="{2401BD53-0B38-B141-B718-635FB4819A59}">
      <dgm:prSet/>
      <dgm:spPr/>
      <dgm:t>
        <a:bodyPr/>
        <a:lstStyle/>
        <a:p>
          <a:endParaRPr lang="pl-PL"/>
        </a:p>
      </dgm:t>
    </dgm:pt>
    <dgm:pt modelId="{B85D620C-3654-7645-BC84-79692BC66B34}" type="sibTrans" cxnId="{2401BD53-0B38-B141-B718-635FB4819A59}">
      <dgm:prSet/>
      <dgm:spPr/>
      <dgm:t>
        <a:bodyPr/>
        <a:lstStyle/>
        <a:p>
          <a:endParaRPr lang="pl-PL"/>
        </a:p>
      </dgm:t>
    </dgm:pt>
    <dgm:pt modelId="{FA9ECC09-599F-0749-B543-0B53E51400BF}">
      <dgm:prSet phldrT="[Tekst]" custT="1"/>
      <dgm:spPr/>
      <dgm:t>
        <a:bodyPr/>
        <a:lstStyle/>
        <a:p>
          <a:r>
            <a:rPr lang="pl-PL" sz="1100" dirty="0"/>
            <a:t>Efektywność energetyczna</a:t>
          </a:r>
        </a:p>
      </dgm:t>
    </dgm:pt>
    <dgm:pt modelId="{CA65AB1C-4888-BA40-B0C8-D95E5E88590A}" type="parTrans" cxnId="{FD2D8385-27CE-C946-8C05-E57862987657}">
      <dgm:prSet/>
      <dgm:spPr/>
      <dgm:t>
        <a:bodyPr/>
        <a:lstStyle/>
        <a:p>
          <a:endParaRPr lang="pl-PL"/>
        </a:p>
      </dgm:t>
    </dgm:pt>
    <dgm:pt modelId="{C3FEB8A3-9994-0A48-9E15-70DEF6E5399B}" type="sibTrans" cxnId="{FD2D8385-27CE-C946-8C05-E57862987657}">
      <dgm:prSet/>
      <dgm:spPr/>
      <dgm:t>
        <a:bodyPr/>
        <a:lstStyle/>
        <a:p>
          <a:endParaRPr lang="pl-PL"/>
        </a:p>
      </dgm:t>
    </dgm:pt>
    <dgm:pt modelId="{435A6752-7D22-5C42-A782-8195EF00B7BE}">
      <dgm:prSet phldrT="[Tekst]" custT="1"/>
      <dgm:spPr/>
      <dgm:t>
        <a:bodyPr/>
        <a:lstStyle/>
        <a:p>
          <a:r>
            <a:rPr lang="pl-PL" sz="1600" b="1" dirty="0"/>
            <a:t>ZRÓWNOWAŻONA PRZESTRZEŃ</a:t>
          </a:r>
        </a:p>
      </dgm:t>
    </dgm:pt>
    <dgm:pt modelId="{11E73761-4694-4C45-A3C7-63652639A967}" type="parTrans" cxnId="{F1E46E45-9B52-6345-A204-C6A7AE08B9F2}">
      <dgm:prSet/>
      <dgm:spPr/>
      <dgm:t>
        <a:bodyPr/>
        <a:lstStyle/>
        <a:p>
          <a:endParaRPr lang="pl-PL"/>
        </a:p>
      </dgm:t>
    </dgm:pt>
    <dgm:pt modelId="{16130735-E07F-E94A-8FBC-3C30D898C934}" type="sibTrans" cxnId="{F1E46E45-9B52-6345-A204-C6A7AE08B9F2}">
      <dgm:prSet/>
      <dgm:spPr/>
      <dgm:t>
        <a:bodyPr/>
        <a:lstStyle/>
        <a:p>
          <a:endParaRPr lang="pl-PL"/>
        </a:p>
      </dgm:t>
    </dgm:pt>
    <dgm:pt modelId="{011447C3-BF5C-8145-9C8A-3376D813EEBE}">
      <dgm:prSet phldrT="[Tekst]" custT="1"/>
      <dgm:spPr/>
      <dgm:t>
        <a:bodyPr/>
        <a:lstStyle/>
        <a:p>
          <a:r>
            <a:rPr lang="pl-PL" sz="1600" b="1" dirty="0"/>
            <a:t>EDUKACJA OBYWATELSKA</a:t>
          </a:r>
        </a:p>
      </dgm:t>
    </dgm:pt>
    <dgm:pt modelId="{BD9AD5AA-4D84-D944-AC65-FBEEAD233D50}" type="parTrans" cxnId="{902A882D-C909-024B-AF60-D9B579EBE467}">
      <dgm:prSet/>
      <dgm:spPr/>
      <dgm:t>
        <a:bodyPr/>
        <a:lstStyle/>
        <a:p>
          <a:endParaRPr lang="pl-PL"/>
        </a:p>
      </dgm:t>
    </dgm:pt>
    <dgm:pt modelId="{026860D0-A81F-A34A-950F-48AE650F8E21}" type="sibTrans" cxnId="{902A882D-C909-024B-AF60-D9B579EBE467}">
      <dgm:prSet/>
      <dgm:spPr/>
      <dgm:t>
        <a:bodyPr/>
        <a:lstStyle/>
        <a:p>
          <a:endParaRPr lang="pl-PL"/>
        </a:p>
      </dgm:t>
    </dgm:pt>
    <dgm:pt modelId="{A36465D5-0DC2-1D4A-8965-48A9BF9E9BBF}">
      <dgm:prSet phldrT="[Tekst]" custT="1"/>
      <dgm:spPr/>
      <dgm:t>
        <a:bodyPr/>
        <a:lstStyle/>
        <a:p>
          <a:r>
            <a:rPr lang="pl-PL" sz="1100" dirty="0"/>
            <a:t>Partycypacja społeczna</a:t>
          </a:r>
        </a:p>
      </dgm:t>
    </dgm:pt>
    <dgm:pt modelId="{04025E1F-BE74-5E4B-A027-D1C7760206A3}" type="parTrans" cxnId="{B8BA5B38-EDAC-9145-A653-75887BB885C2}">
      <dgm:prSet/>
      <dgm:spPr/>
      <dgm:t>
        <a:bodyPr/>
        <a:lstStyle/>
        <a:p>
          <a:endParaRPr lang="pl-PL"/>
        </a:p>
      </dgm:t>
    </dgm:pt>
    <dgm:pt modelId="{DE9220A0-3B39-F64C-9195-00544E141081}" type="sibTrans" cxnId="{B8BA5B38-EDAC-9145-A653-75887BB885C2}">
      <dgm:prSet/>
      <dgm:spPr/>
      <dgm:t>
        <a:bodyPr/>
        <a:lstStyle/>
        <a:p>
          <a:endParaRPr lang="pl-PL"/>
        </a:p>
      </dgm:t>
    </dgm:pt>
    <dgm:pt modelId="{1FCDF3FF-24F0-A746-A737-8632DC202579}">
      <dgm:prSet phldrT="[Tekst]" custT="1"/>
      <dgm:spPr/>
      <dgm:t>
        <a:bodyPr/>
        <a:lstStyle/>
        <a:p>
          <a:r>
            <a:rPr lang="pl-PL" sz="1100" dirty="0"/>
            <a:t>Kompetencje przyszłości</a:t>
          </a:r>
        </a:p>
      </dgm:t>
    </dgm:pt>
    <dgm:pt modelId="{79E8DB8B-A11D-6B45-AB6F-A47FB67D55F2}" type="parTrans" cxnId="{9A6036FC-F3A9-8C43-8C5E-5A24403880D0}">
      <dgm:prSet/>
      <dgm:spPr/>
      <dgm:t>
        <a:bodyPr/>
        <a:lstStyle/>
        <a:p>
          <a:endParaRPr lang="pl-PL"/>
        </a:p>
      </dgm:t>
    </dgm:pt>
    <dgm:pt modelId="{1E59D6D9-6871-F745-9FF5-2943D0340DAD}" type="sibTrans" cxnId="{9A6036FC-F3A9-8C43-8C5E-5A24403880D0}">
      <dgm:prSet/>
      <dgm:spPr/>
      <dgm:t>
        <a:bodyPr/>
        <a:lstStyle/>
        <a:p>
          <a:endParaRPr lang="pl-PL"/>
        </a:p>
      </dgm:t>
    </dgm:pt>
    <dgm:pt modelId="{10A5ECE7-F766-E44D-B8A8-8B76C6A7DDDB}">
      <dgm:prSet phldrT="[Tekst]" custT="1"/>
      <dgm:spPr/>
      <dgm:t>
        <a:bodyPr/>
        <a:lstStyle/>
        <a:p>
          <a:r>
            <a:rPr lang="pl-PL" sz="1100" dirty="0"/>
            <a:t>OZE</a:t>
          </a:r>
        </a:p>
      </dgm:t>
    </dgm:pt>
    <dgm:pt modelId="{7FC5EEA0-791D-B44F-A8C1-1AC98E6B49C2}" type="parTrans" cxnId="{40A7262E-D586-5547-AA05-29C7FA90EF58}">
      <dgm:prSet/>
      <dgm:spPr/>
      <dgm:t>
        <a:bodyPr/>
        <a:lstStyle/>
        <a:p>
          <a:endParaRPr lang="pl-PL"/>
        </a:p>
      </dgm:t>
    </dgm:pt>
    <dgm:pt modelId="{B404FCD0-0573-3548-A517-F2D0013D2A5D}" type="sibTrans" cxnId="{40A7262E-D586-5547-AA05-29C7FA90EF58}">
      <dgm:prSet/>
      <dgm:spPr/>
      <dgm:t>
        <a:bodyPr/>
        <a:lstStyle/>
        <a:p>
          <a:endParaRPr lang="pl-PL"/>
        </a:p>
      </dgm:t>
    </dgm:pt>
    <dgm:pt modelId="{776C08BE-9B9D-CE41-B353-CCA3D99ABE0D}">
      <dgm:prSet phldrT="[Tekst]" custT="1"/>
      <dgm:spPr/>
      <dgm:t>
        <a:bodyPr/>
        <a:lstStyle/>
        <a:p>
          <a:r>
            <a:rPr lang="pl-PL" sz="1100" dirty="0"/>
            <a:t>Błękitno-zielona infrastruktura</a:t>
          </a:r>
        </a:p>
      </dgm:t>
    </dgm:pt>
    <dgm:pt modelId="{1B39BA35-FC2B-284B-B301-2E9B4D9C9BC7}" type="parTrans" cxnId="{5E5ABB09-E1C4-B248-9E75-9F6E1580759E}">
      <dgm:prSet/>
      <dgm:spPr/>
      <dgm:t>
        <a:bodyPr/>
        <a:lstStyle/>
        <a:p>
          <a:endParaRPr lang="pl-PL"/>
        </a:p>
      </dgm:t>
    </dgm:pt>
    <dgm:pt modelId="{92406F4B-3D0B-9F44-92E9-48E3967014B2}" type="sibTrans" cxnId="{5E5ABB09-E1C4-B248-9E75-9F6E1580759E}">
      <dgm:prSet/>
      <dgm:spPr/>
      <dgm:t>
        <a:bodyPr/>
        <a:lstStyle/>
        <a:p>
          <a:endParaRPr lang="pl-PL"/>
        </a:p>
      </dgm:t>
    </dgm:pt>
    <dgm:pt modelId="{A306A738-E9D3-C542-A1F5-44A6332522E1}">
      <dgm:prSet phldrT="[Tekst]" custT="1"/>
      <dgm:spPr/>
      <dgm:t>
        <a:bodyPr/>
        <a:lstStyle/>
        <a:p>
          <a:r>
            <a:rPr lang="pl-PL" sz="1100" dirty="0"/>
            <a:t>Wielofunkcyjność</a:t>
          </a:r>
        </a:p>
      </dgm:t>
    </dgm:pt>
    <dgm:pt modelId="{2DA72F09-B3BE-BC4A-BC51-FCB2C1A1AD6D}" type="parTrans" cxnId="{C4ED2B7D-A33C-BD43-9190-6BF9BCF7BD63}">
      <dgm:prSet/>
      <dgm:spPr/>
      <dgm:t>
        <a:bodyPr/>
        <a:lstStyle/>
        <a:p>
          <a:endParaRPr lang="pl-PL"/>
        </a:p>
      </dgm:t>
    </dgm:pt>
    <dgm:pt modelId="{B81734A5-C5E6-904E-89B3-20C737C27B57}" type="sibTrans" cxnId="{C4ED2B7D-A33C-BD43-9190-6BF9BCF7BD63}">
      <dgm:prSet/>
      <dgm:spPr/>
      <dgm:t>
        <a:bodyPr/>
        <a:lstStyle/>
        <a:p>
          <a:endParaRPr lang="pl-PL"/>
        </a:p>
      </dgm:t>
    </dgm:pt>
    <dgm:pt modelId="{17EDA18B-368B-EB40-9694-95518553ADC2}">
      <dgm:prSet phldrT="[Tekst]" custT="1"/>
      <dgm:spPr/>
      <dgm:t>
        <a:bodyPr/>
        <a:lstStyle/>
        <a:p>
          <a:r>
            <a:rPr lang="pl-PL" sz="1100" dirty="0"/>
            <a:t>Edukacja terenowa</a:t>
          </a:r>
        </a:p>
      </dgm:t>
    </dgm:pt>
    <dgm:pt modelId="{0B3E9BA5-74BA-BB42-95AA-312243A301F6}" type="parTrans" cxnId="{DB089073-ABFD-8543-9388-84C292A6B257}">
      <dgm:prSet/>
      <dgm:spPr/>
      <dgm:t>
        <a:bodyPr/>
        <a:lstStyle/>
        <a:p>
          <a:endParaRPr lang="pl-PL"/>
        </a:p>
      </dgm:t>
    </dgm:pt>
    <dgm:pt modelId="{B76DE63F-05C5-8743-9331-6A1060313550}" type="sibTrans" cxnId="{DB089073-ABFD-8543-9388-84C292A6B257}">
      <dgm:prSet/>
      <dgm:spPr/>
      <dgm:t>
        <a:bodyPr/>
        <a:lstStyle/>
        <a:p>
          <a:endParaRPr lang="pl-PL"/>
        </a:p>
      </dgm:t>
    </dgm:pt>
    <dgm:pt modelId="{3C050F9D-C853-9F4E-B356-82FE7981C7D5}">
      <dgm:prSet phldrT="[Tekst]" custT="1"/>
      <dgm:spPr/>
      <dgm:t>
        <a:bodyPr/>
        <a:lstStyle/>
        <a:p>
          <a:endParaRPr lang="pl-PL" sz="1200" dirty="0"/>
        </a:p>
      </dgm:t>
    </dgm:pt>
    <dgm:pt modelId="{64330747-30AC-AA45-B1A3-76435759F5F3}" type="parTrans" cxnId="{B704AAEE-E205-5E43-A72B-1FD1C578F817}">
      <dgm:prSet/>
      <dgm:spPr/>
      <dgm:t>
        <a:bodyPr/>
        <a:lstStyle/>
        <a:p>
          <a:endParaRPr lang="pl-PL"/>
        </a:p>
      </dgm:t>
    </dgm:pt>
    <dgm:pt modelId="{636615EB-BF52-B942-9366-ABFF39866EB4}" type="sibTrans" cxnId="{B704AAEE-E205-5E43-A72B-1FD1C578F817}">
      <dgm:prSet/>
      <dgm:spPr/>
      <dgm:t>
        <a:bodyPr/>
        <a:lstStyle/>
        <a:p>
          <a:endParaRPr lang="pl-PL"/>
        </a:p>
      </dgm:t>
    </dgm:pt>
    <dgm:pt modelId="{2B272A8E-CD6A-1F46-A0FF-6A6D594D2D1E}">
      <dgm:prSet phldrT="[Tekst]" custT="1"/>
      <dgm:spPr/>
      <dgm:t>
        <a:bodyPr/>
        <a:lstStyle/>
        <a:p>
          <a:r>
            <a:rPr lang="pl-PL" sz="1100" dirty="0"/>
            <a:t>Międzypokoleniowa przestrzeń dialogu</a:t>
          </a:r>
        </a:p>
      </dgm:t>
    </dgm:pt>
    <dgm:pt modelId="{6F6FFF4A-AE6C-C548-B9A3-36D0E733F918}" type="parTrans" cxnId="{7115BA2A-03CE-E046-8BD1-1607B3338991}">
      <dgm:prSet/>
      <dgm:spPr/>
      <dgm:t>
        <a:bodyPr/>
        <a:lstStyle/>
        <a:p>
          <a:endParaRPr lang="pl-PL"/>
        </a:p>
      </dgm:t>
    </dgm:pt>
    <dgm:pt modelId="{36A6A579-6D9E-7D4D-94C5-AD48EF326217}" type="sibTrans" cxnId="{7115BA2A-03CE-E046-8BD1-1607B3338991}">
      <dgm:prSet/>
      <dgm:spPr/>
      <dgm:t>
        <a:bodyPr/>
        <a:lstStyle/>
        <a:p>
          <a:endParaRPr lang="pl-PL"/>
        </a:p>
      </dgm:t>
    </dgm:pt>
    <dgm:pt modelId="{CD4D9B9D-F997-DF4C-B6F3-2E8BA6CED42C}">
      <dgm:prSet phldrT="[Tekst]" custT="1"/>
      <dgm:spPr/>
      <dgm:t>
        <a:bodyPr/>
        <a:lstStyle/>
        <a:p>
          <a:r>
            <a:rPr lang="pl-PL" sz="1100" dirty="0"/>
            <a:t>Samowystarczalność</a:t>
          </a:r>
        </a:p>
      </dgm:t>
    </dgm:pt>
    <dgm:pt modelId="{00CE6E38-C748-0442-A3D6-A18398CE3C6D}" type="parTrans" cxnId="{DB21C9CD-A50A-2F4B-A9D1-4CA1FD5C126C}">
      <dgm:prSet/>
      <dgm:spPr/>
      <dgm:t>
        <a:bodyPr/>
        <a:lstStyle/>
        <a:p>
          <a:endParaRPr lang="pl-PL"/>
        </a:p>
      </dgm:t>
    </dgm:pt>
    <dgm:pt modelId="{4AF639F9-834A-CC42-995F-C0873AFD3500}" type="sibTrans" cxnId="{DB21C9CD-A50A-2F4B-A9D1-4CA1FD5C126C}">
      <dgm:prSet/>
      <dgm:spPr/>
      <dgm:t>
        <a:bodyPr/>
        <a:lstStyle/>
        <a:p>
          <a:endParaRPr lang="pl-PL"/>
        </a:p>
      </dgm:t>
    </dgm:pt>
    <dgm:pt modelId="{B1AEA0E6-5421-1442-81C0-57B95475CD3F}">
      <dgm:prSet phldrT="[Tekst]" custT="1"/>
      <dgm:spPr/>
      <dgm:t>
        <a:bodyPr/>
        <a:lstStyle/>
        <a:p>
          <a:r>
            <a:rPr lang="pl-PL" sz="1100" dirty="0"/>
            <a:t>Zielone rozwiązania</a:t>
          </a:r>
        </a:p>
      </dgm:t>
    </dgm:pt>
    <dgm:pt modelId="{55E4A455-F27E-6C48-BB53-19B7EF721CAB}" type="parTrans" cxnId="{6C364D05-D3C9-0E4F-9D2A-E78E3217918A}">
      <dgm:prSet/>
      <dgm:spPr/>
      <dgm:t>
        <a:bodyPr/>
        <a:lstStyle/>
        <a:p>
          <a:endParaRPr lang="pl-PL"/>
        </a:p>
      </dgm:t>
    </dgm:pt>
    <dgm:pt modelId="{B608A62B-A68B-7F43-9C02-2808D1AAE355}" type="sibTrans" cxnId="{6C364D05-D3C9-0E4F-9D2A-E78E3217918A}">
      <dgm:prSet/>
      <dgm:spPr/>
      <dgm:t>
        <a:bodyPr/>
        <a:lstStyle/>
        <a:p>
          <a:endParaRPr lang="pl-PL"/>
        </a:p>
      </dgm:t>
    </dgm:pt>
    <dgm:pt modelId="{D3D19EBA-0EEF-5143-86C2-17F462969DBC}">
      <dgm:prSet phldrT="[Tekst]" custT="1"/>
      <dgm:spPr/>
      <dgm:t>
        <a:bodyPr/>
        <a:lstStyle/>
        <a:p>
          <a:r>
            <a:rPr lang="pl-PL" sz="1100" dirty="0"/>
            <a:t>Transport</a:t>
          </a:r>
        </a:p>
      </dgm:t>
    </dgm:pt>
    <dgm:pt modelId="{C32A8AAF-1461-2D44-9C9A-233B64B90805}" type="parTrans" cxnId="{B1AB99D7-CEAA-6945-92B7-F355BFF0EFED}">
      <dgm:prSet/>
      <dgm:spPr/>
      <dgm:t>
        <a:bodyPr/>
        <a:lstStyle/>
        <a:p>
          <a:endParaRPr lang="pl-PL"/>
        </a:p>
      </dgm:t>
    </dgm:pt>
    <dgm:pt modelId="{FBE04F91-0E31-844E-B5BE-D0B29ABD3D5F}" type="sibTrans" cxnId="{B1AB99D7-CEAA-6945-92B7-F355BFF0EFED}">
      <dgm:prSet/>
      <dgm:spPr/>
      <dgm:t>
        <a:bodyPr/>
        <a:lstStyle/>
        <a:p>
          <a:endParaRPr lang="pl-PL"/>
        </a:p>
      </dgm:t>
    </dgm:pt>
    <dgm:pt modelId="{7C339F9A-427B-0444-B074-3D11C0E4ECBD}">
      <dgm:prSet phldrT="[Tekst]" custT="1"/>
      <dgm:spPr/>
      <dgm:t>
        <a:bodyPr/>
        <a:lstStyle/>
        <a:p>
          <a:r>
            <a:rPr lang="pl-PL" sz="1100" dirty="0"/>
            <a:t>Zielone strefy buforowe</a:t>
          </a:r>
        </a:p>
      </dgm:t>
    </dgm:pt>
    <dgm:pt modelId="{809452A3-2545-1446-936A-D128B4689480}" type="sibTrans" cxnId="{FDDCA800-4A6D-8346-98B3-9CC97CB6C43F}">
      <dgm:prSet/>
      <dgm:spPr/>
      <dgm:t>
        <a:bodyPr/>
        <a:lstStyle/>
        <a:p>
          <a:endParaRPr lang="pl-PL"/>
        </a:p>
      </dgm:t>
    </dgm:pt>
    <dgm:pt modelId="{0C501843-58D0-744C-9A32-87D0B3DB4D5E}" type="parTrans" cxnId="{FDDCA800-4A6D-8346-98B3-9CC97CB6C43F}">
      <dgm:prSet/>
      <dgm:spPr/>
      <dgm:t>
        <a:bodyPr/>
        <a:lstStyle/>
        <a:p>
          <a:endParaRPr lang="pl-PL"/>
        </a:p>
      </dgm:t>
    </dgm:pt>
    <dgm:pt modelId="{D06541E2-B505-5749-95D0-0D160A52871D}">
      <dgm:prSet phldrT="[Tekst]" custT="1"/>
      <dgm:spPr/>
      <dgm:t>
        <a:bodyPr/>
        <a:lstStyle/>
        <a:p>
          <a:r>
            <a:rPr lang="pl-PL" sz="1100" dirty="0"/>
            <a:t>Planowanie przestrzenne</a:t>
          </a:r>
        </a:p>
      </dgm:t>
    </dgm:pt>
    <dgm:pt modelId="{A0F17BEC-EC4D-E247-BDB2-7344862EF060}" type="parTrans" cxnId="{466FFF4A-EF30-C747-89A6-6FD2343C584C}">
      <dgm:prSet/>
      <dgm:spPr/>
      <dgm:t>
        <a:bodyPr/>
        <a:lstStyle/>
        <a:p>
          <a:endParaRPr lang="pl-PL"/>
        </a:p>
      </dgm:t>
    </dgm:pt>
    <dgm:pt modelId="{9E42156A-F588-654C-BCF4-0A88A5A8735D}" type="sibTrans" cxnId="{466FFF4A-EF30-C747-89A6-6FD2343C584C}">
      <dgm:prSet/>
      <dgm:spPr/>
      <dgm:t>
        <a:bodyPr/>
        <a:lstStyle/>
        <a:p>
          <a:endParaRPr lang="pl-PL"/>
        </a:p>
      </dgm:t>
    </dgm:pt>
    <dgm:pt modelId="{9D8D451C-D288-D14C-80FC-0626675E01B1}" type="pres">
      <dgm:prSet presAssocID="{0296AEAA-4FFD-0445-8748-E8760CAEE878}" presName="Name0" presStyleCnt="0">
        <dgm:presLayoutVars>
          <dgm:dir/>
          <dgm:resizeHandles val="exact"/>
        </dgm:presLayoutVars>
      </dgm:prSet>
      <dgm:spPr/>
    </dgm:pt>
    <dgm:pt modelId="{10595152-CFC7-794A-A75A-68648DD7E797}" type="pres">
      <dgm:prSet presAssocID="{DC0D5C7B-2FBA-3D4C-A053-217999B82BA9}" presName="composite" presStyleCnt="0"/>
      <dgm:spPr/>
    </dgm:pt>
    <dgm:pt modelId="{28969BB5-B128-0F41-8CA5-D8CA3DF0461D}" type="pres">
      <dgm:prSet presAssocID="{DC0D5C7B-2FBA-3D4C-A053-217999B82BA9}" presName="imagSh" presStyleLbl="bgImgPlace1" presStyleIdx="0" presStyleCnt="3" custScaleX="171275" custScaleY="117768" custLinFactNeighborX="22014" custLinFactNeighborY="-483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B00EB84-F050-5247-BDDF-E1055B838388}" type="pres">
      <dgm:prSet presAssocID="{DC0D5C7B-2FBA-3D4C-A053-217999B82BA9}" presName="txNode" presStyleLbl="node1" presStyleIdx="0" presStyleCnt="3" custScaleX="177119" custScaleY="115235" custLinFactNeighborX="3897" custLinFactNeighborY="69086">
        <dgm:presLayoutVars>
          <dgm:bulletEnabled val="1"/>
        </dgm:presLayoutVars>
      </dgm:prSet>
      <dgm:spPr/>
    </dgm:pt>
    <dgm:pt modelId="{66933D90-5779-C144-931D-ECA72D8F5946}" type="pres">
      <dgm:prSet presAssocID="{B85D620C-3654-7645-BC84-79692BC66B34}" presName="sibTrans" presStyleLbl="sibTrans2D1" presStyleIdx="0" presStyleCnt="2"/>
      <dgm:spPr/>
    </dgm:pt>
    <dgm:pt modelId="{FBB550C4-0CB7-4943-AF7E-FF4509E70E8C}" type="pres">
      <dgm:prSet presAssocID="{B85D620C-3654-7645-BC84-79692BC66B34}" presName="connTx" presStyleLbl="sibTrans2D1" presStyleIdx="0" presStyleCnt="2"/>
      <dgm:spPr/>
    </dgm:pt>
    <dgm:pt modelId="{362E80A5-6158-584E-A477-52ED31EBB8C9}" type="pres">
      <dgm:prSet presAssocID="{435A6752-7D22-5C42-A782-8195EF00B7BE}" presName="composite" presStyleCnt="0"/>
      <dgm:spPr/>
    </dgm:pt>
    <dgm:pt modelId="{8883ED39-0404-A346-9CB5-F4025A7AA57B}" type="pres">
      <dgm:prSet presAssocID="{435A6752-7D22-5C42-A782-8195EF00B7BE}" presName="imagSh" presStyleLbl="bgImgPlace1" presStyleIdx="1" presStyleCnt="3" custScaleX="154086" custScaleY="108744" custLinFactNeighborX="-1216" custLinFactNeighborY="-625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1740ACA-2692-2C46-8F4B-48EAC1676C55}" type="pres">
      <dgm:prSet presAssocID="{435A6752-7D22-5C42-A782-8195EF00B7BE}" presName="txNode" presStyleLbl="node1" presStyleIdx="1" presStyleCnt="3" custScaleX="178252" custScaleY="116583" custLinFactNeighborX="-17495" custLinFactNeighborY="69311">
        <dgm:presLayoutVars>
          <dgm:bulletEnabled val="1"/>
        </dgm:presLayoutVars>
      </dgm:prSet>
      <dgm:spPr/>
    </dgm:pt>
    <dgm:pt modelId="{2196AF69-3E4C-4647-AE7B-3892B36D599A}" type="pres">
      <dgm:prSet presAssocID="{16130735-E07F-E94A-8FBC-3C30D898C934}" presName="sibTrans" presStyleLbl="sibTrans2D1" presStyleIdx="1" presStyleCnt="2"/>
      <dgm:spPr/>
    </dgm:pt>
    <dgm:pt modelId="{62DB1070-8FC9-9E46-9C92-CAF3EDD892D4}" type="pres">
      <dgm:prSet presAssocID="{16130735-E07F-E94A-8FBC-3C30D898C934}" presName="connTx" presStyleLbl="sibTrans2D1" presStyleIdx="1" presStyleCnt="2"/>
      <dgm:spPr/>
    </dgm:pt>
    <dgm:pt modelId="{1AAE6A44-B9F6-EC48-A24C-664CA71C300A}" type="pres">
      <dgm:prSet presAssocID="{011447C3-BF5C-8145-9C8A-3376D813EEBE}" presName="composite" presStyleCnt="0"/>
      <dgm:spPr/>
    </dgm:pt>
    <dgm:pt modelId="{ECB23F96-5880-0548-B438-809FAD168A0F}" type="pres">
      <dgm:prSet presAssocID="{011447C3-BF5C-8145-9C8A-3376D813EEBE}" presName="imagSh" presStyleLbl="bgImgPlace1" presStyleIdx="2" presStyleCnt="3" custScaleX="138530" custScaleY="114894" custLinFactNeighborX="-26385" custLinFactNeighborY="-825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362E9F56-BC6F-4140-B239-42908272E8A9}" type="pres">
      <dgm:prSet presAssocID="{011447C3-BF5C-8145-9C8A-3376D813EEBE}" presName="txNode" presStyleLbl="node1" presStyleIdx="2" presStyleCnt="3" custScaleX="146425" custScaleY="117111" custLinFactNeighborX="-40372" custLinFactNeighborY="67706">
        <dgm:presLayoutVars>
          <dgm:bulletEnabled val="1"/>
        </dgm:presLayoutVars>
      </dgm:prSet>
      <dgm:spPr/>
    </dgm:pt>
  </dgm:ptLst>
  <dgm:cxnLst>
    <dgm:cxn modelId="{FDDCA800-4A6D-8346-98B3-9CC97CB6C43F}" srcId="{435A6752-7D22-5C42-A782-8195EF00B7BE}" destId="{7C339F9A-427B-0444-B074-3D11C0E4ECBD}" srcOrd="0" destOrd="0" parTransId="{0C501843-58D0-744C-9A32-87D0B3DB4D5E}" sibTransId="{809452A3-2545-1446-936A-D128B4689480}"/>
    <dgm:cxn modelId="{6C364D05-D3C9-0E4F-9D2A-E78E3217918A}" srcId="{DC0D5C7B-2FBA-3D4C-A053-217999B82BA9}" destId="{B1AEA0E6-5421-1442-81C0-57B95475CD3F}" srcOrd="2" destOrd="0" parTransId="{55E4A455-F27E-6C48-BB53-19B7EF721CAB}" sibTransId="{B608A62B-A68B-7F43-9C02-2808D1AAE355}"/>
    <dgm:cxn modelId="{5E5ABB09-E1C4-B248-9E75-9F6E1580759E}" srcId="{435A6752-7D22-5C42-A782-8195EF00B7BE}" destId="{776C08BE-9B9D-CE41-B353-CCA3D99ABE0D}" srcOrd="3" destOrd="0" parTransId="{1B39BA35-FC2B-284B-B301-2E9B4D9C9BC7}" sibTransId="{92406F4B-3D0B-9F44-92E9-48E3967014B2}"/>
    <dgm:cxn modelId="{A0E2C611-369B-AE4D-B612-CF3B049524EE}" type="presOf" srcId="{0296AEAA-4FFD-0445-8748-E8760CAEE878}" destId="{9D8D451C-D288-D14C-80FC-0626675E01B1}" srcOrd="0" destOrd="0" presId="urn:microsoft.com/office/officeart/2005/8/layout/hProcess10"/>
    <dgm:cxn modelId="{EEB5C315-C8D5-A348-8DFC-C63B5A3C961C}" type="presOf" srcId="{7C339F9A-427B-0444-B074-3D11C0E4ECBD}" destId="{F1740ACA-2692-2C46-8F4B-48EAC1676C55}" srcOrd="0" destOrd="1" presId="urn:microsoft.com/office/officeart/2005/8/layout/hProcess10"/>
    <dgm:cxn modelId="{7115BA2A-03CE-E046-8BD1-1607B3338991}" srcId="{011447C3-BF5C-8145-9C8A-3376D813EEBE}" destId="{2B272A8E-CD6A-1F46-A0FF-6A6D594D2D1E}" srcOrd="3" destOrd="0" parTransId="{6F6FFF4A-AE6C-C548-B9A3-36D0E733F918}" sibTransId="{36A6A579-6D9E-7D4D-94C5-AD48EF326217}"/>
    <dgm:cxn modelId="{902A882D-C909-024B-AF60-D9B579EBE467}" srcId="{0296AEAA-4FFD-0445-8748-E8760CAEE878}" destId="{011447C3-BF5C-8145-9C8A-3376D813EEBE}" srcOrd="2" destOrd="0" parTransId="{BD9AD5AA-4D84-D944-AC65-FBEEAD233D50}" sibTransId="{026860D0-A81F-A34A-950F-48AE650F8E21}"/>
    <dgm:cxn modelId="{40A7262E-D586-5547-AA05-29C7FA90EF58}" srcId="{DC0D5C7B-2FBA-3D4C-A053-217999B82BA9}" destId="{10A5ECE7-F766-E44D-B8A8-8B76C6A7DDDB}" srcOrd="1" destOrd="0" parTransId="{7FC5EEA0-791D-B44F-A8C1-1AC98E6B49C2}" sibTransId="{B404FCD0-0573-3548-A517-F2D0013D2A5D}"/>
    <dgm:cxn modelId="{C9D6212F-2DB0-7B43-B39D-F8EA2623EF42}" type="presOf" srcId="{10A5ECE7-F766-E44D-B8A8-8B76C6A7DDDB}" destId="{BB00EB84-F050-5247-BDDF-E1055B838388}" srcOrd="0" destOrd="2" presId="urn:microsoft.com/office/officeart/2005/8/layout/hProcess10"/>
    <dgm:cxn modelId="{3F17BD36-0EB6-A04F-89E0-EDC616F890C1}" type="presOf" srcId="{16130735-E07F-E94A-8FBC-3C30D898C934}" destId="{62DB1070-8FC9-9E46-9C92-CAF3EDD892D4}" srcOrd="1" destOrd="0" presId="urn:microsoft.com/office/officeart/2005/8/layout/hProcess10"/>
    <dgm:cxn modelId="{B8BA5B38-EDAC-9145-A653-75887BB885C2}" srcId="{011447C3-BF5C-8145-9C8A-3376D813EEBE}" destId="{A36465D5-0DC2-1D4A-8965-48A9BF9E9BBF}" srcOrd="0" destOrd="0" parTransId="{04025E1F-BE74-5E4B-A027-D1C7760206A3}" sibTransId="{DE9220A0-3B39-F64C-9195-00544E141081}"/>
    <dgm:cxn modelId="{F1E46E45-9B52-6345-A204-C6A7AE08B9F2}" srcId="{0296AEAA-4FFD-0445-8748-E8760CAEE878}" destId="{435A6752-7D22-5C42-A782-8195EF00B7BE}" srcOrd="1" destOrd="0" parTransId="{11E73761-4694-4C45-A3C7-63652639A967}" sibTransId="{16130735-E07F-E94A-8FBC-3C30D898C934}"/>
    <dgm:cxn modelId="{F307D045-CD18-8842-BEB9-61DAD6710153}" type="presOf" srcId="{B85D620C-3654-7645-BC84-79692BC66B34}" destId="{66933D90-5779-C144-931D-ECA72D8F5946}" srcOrd="0" destOrd="0" presId="urn:microsoft.com/office/officeart/2005/8/layout/hProcess10"/>
    <dgm:cxn modelId="{466FFF4A-EF30-C747-89A6-6FD2343C584C}" srcId="{435A6752-7D22-5C42-A782-8195EF00B7BE}" destId="{D06541E2-B505-5749-95D0-0D160A52871D}" srcOrd="1" destOrd="0" parTransId="{A0F17BEC-EC4D-E247-BDB2-7344862EF060}" sibTransId="{9E42156A-F588-654C-BCF4-0A88A5A8735D}"/>
    <dgm:cxn modelId="{A107D970-EDC7-9E45-880A-19261516DC3D}" type="presOf" srcId="{011447C3-BF5C-8145-9C8A-3376D813EEBE}" destId="{362E9F56-BC6F-4140-B239-42908272E8A9}" srcOrd="0" destOrd="0" presId="urn:microsoft.com/office/officeart/2005/8/layout/hProcess10"/>
    <dgm:cxn modelId="{3E3C0872-87DF-384A-A8FA-29D2F4FB690B}" type="presOf" srcId="{2B272A8E-CD6A-1F46-A0FF-6A6D594D2D1E}" destId="{362E9F56-BC6F-4140-B239-42908272E8A9}" srcOrd="0" destOrd="4" presId="urn:microsoft.com/office/officeart/2005/8/layout/hProcess10"/>
    <dgm:cxn modelId="{648F8B72-3E89-D640-ACE9-DD725E9E70B4}" type="presOf" srcId="{D3D19EBA-0EEF-5143-86C2-17F462969DBC}" destId="{F1740ACA-2692-2C46-8F4B-48EAC1676C55}" srcOrd="0" destOrd="3" presId="urn:microsoft.com/office/officeart/2005/8/layout/hProcess10"/>
    <dgm:cxn modelId="{DB089073-ABFD-8543-9388-84C292A6B257}" srcId="{011447C3-BF5C-8145-9C8A-3376D813EEBE}" destId="{17EDA18B-368B-EB40-9694-95518553ADC2}" srcOrd="1" destOrd="0" parTransId="{0B3E9BA5-74BA-BB42-95AA-312243A301F6}" sibTransId="{B76DE63F-05C5-8743-9331-6A1060313550}"/>
    <dgm:cxn modelId="{2401BD53-0B38-B141-B718-635FB4819A59}" srcId="{0296AEAA-4FFD-0445-8748-E8760CAEE878}" destId="{DC0D5C7B-2FBA-3D4C-A053-217999B82BA9}" srcOrd="0" destOrd="0" parTransId="{01958252-4122-FD4F-89BC-46EE8EAA656D}" sibTransId="{B85D620C-3654-7645-BC84-79692BC66B34}"/>
    <dgm:cxn modelId="{52A1F17A-03A2-CC4E-B440-0C0581C777C9}" type="presOf" srcId="{3C050F9D-C853-9F4E-B356-82FE7981C7D5}" destId="{BB00EB84-F050-5247-BDDF-E1055B838388}" srcOrd="0" destOrd="6" presId="urn:microsoft.com/office/officeart/2005/8/layout/hProcess10"/>
    <dgm:cxn modelId="{C4ED2B7D-A33C-BD43-9190-6BF9BCF7BD63}" srcId="{DC0D5C7B-2FBA-3D4C-A053-217999B82BA9}" destId="{A306A738-E9D3-C542-A1F5-44A6332522E1}" srcOrd="3" destOrd="0" parTransId="{2DA72F09-B3BE-BC4A-BC51-FCB2C1A1AD6D}" sibTransId="{B81734A5-C5E6-904E-89B3-20C737C27B57}"/>
    <dgm:cxn modelId="{A0E3177E-E5A8-704A-8CEA-50B91B99ED3D}" type="presOf" srcId="{435A6752-7D22-5C42-A782-8195EF00B7BE}" destId="{F1740ACA-2692-2C46-8F4B-48EAC1676C55}" srcOrd="0" destOrd="0" presId="urn:microsoft.com/office/officeart/2005/8/layout/hProcess10"/>
    <dgm:cxn modelId="{FD2D8385-27CE-C946-8C05-E57862987657}" srcId="{DC0D5C7B-2FBA-3D4C-A053-217999B82BA9}" destId="{FA9ECC09-599F-0749-B543-0B53E51400BF}" srcOrd="0" destOrd="0" parTransId="{CA65AB1C-4888-BA40-B0C8-D95E5E88590A}" sibTransId="{C3FEB8A3-9994-0A48-9E15-70DEF6E5399B}"/>
    <dgm:cxn modelId="{8BA1C992-49F4-5A4E-8458-BA1F16618EE3}" type="presOf" srcId="{A36465D5-0DC2-1D4A-8965-48A9BF9E9BBF}" destId="{362E9F56-BC6F-4140-B239-42908272E8A9}" srcOrd="0" destOrd="1" presId="urn:microsoft.com/office/officeart/2005/8/layout/hProcess10"/>
    <dgm:cxn modelId="{34E01295-64A4-DE4E-B9EE-67BAABE0D36C}" type="presOf" srcId="{A306A738-E9D3-C542-A1F5-44A6332522E1}" destId="{BB00EB84-F050-5247-BDDF-E1055B838388}" srcOrd="0" destOrd="4" presId="urn:microsoft.com/office/officeart/2005/8/layout/hProcess10"/>
    <dgm:cxn modelId="{DDA0C7AE-C597-1D45-B6F6-0375EACE05E5}" type="presOf" srcId="{FA9ECC09-599F-0749-B543-0B53E51400BF}" destId="{BB00EB84-F050-5247-BDDF-E1055B838388}" srcOrd="0" destOrd="1" presId="urn:microsoft.com/office/officeart/2005/8/layout/hProcess10"/>
    <dgm:cxn modelId="{39B4FEBA-06EA-8A4F-9109-0CBD9470CC5E}" type="presOf" srcId="{B1AEA0E6-5421-1442-81C0-57B95475CD3F}" destId="{BB00EB84-F050-5247-BDDF-E1055B838388}" srcOrd="0" destOrd="3" presId="urn:microsoft.com/office/officeart/2005/8/layout/hProcess10"/>
    <dgm:cxn modelId="{2EDB4FBD-3E8A-8242-B680-3D28573BB5F4}" type="presOf" srcId="{16130735-E07F-E94A-8FBC-3C30D898C934}" destId="{2196AF69-3E4C-4647-AE7B-3892B36D599A}" srcOrd="0" destOrd="0" presId="urn:microsoft.com/office/officeart/2005/8/layout/hProcess10"/>
    <dgm:cxn modelId="{1FCC6BBF-89D1-7647-B104-5B18F13AE8F2}" type="presOf" srcId="{17EDA18B-368B-EB40-9694-95518553ADC2}" destId="{362E9F56-BC6F-4140-B239-42908272E8A9}" srcOrd="0" destOrd="2" presId="urn:microsoft.com/office/officeart/2005/8/layout/hProcess10"/>
    <dgm:cxn modelId="{DB21C9CD-A50A-2F4B-A9D1-4CA1FD5C126C}" srcId="{DC0D5C7B-2FBA-3D4C-A053-217999B82BA9}" destId="{CD4D9B9D-F997-DF4C-B6F3-2E8BA6CED42C}" srcOrd="4" destOrd="0" parTransId="{00CE6E38-C748-0442-A3D6-A18398CE3C6D}" sibTransId="{4AF639F9-834A-CC42-995F-C0873AFD3500}"/>
    <dgm:cxn modelId="{4FEF12D3-B610-CB42-9A73-25709D075AC1}" type="presOf" srcId="{D06541E2-B505-5749-95D0-0D160A52871D}" destId="{F1740ACA-2692-2C46-8F4B-48EAC1676C55}" srcOrd="0" destOrd="2" presId="urn:microsoft.com/office/officeart/2005/8/layout/hProcess10"/>
    <dgm:cxn modelId="{1918DDD6-5902-7740-BC5B-BE0BCA95EBE2}" type="presOf" srcId="{1FCDF3FF-24F0-A746-A737-8632DC202579}" destId="{362E9F56-BC6F-4140-B239-42908272E8A9}" srcOrd="0" destOrd="3" presId="urn:microsoft.com/office/officeart/2005/8/layout/hProcess10"/>
    <dgm:cxn modelId="{B1AB99D7-CEAA-6945-92B7-F355BFF0EFED}" srcId="{435A6752-7D22-5C42-A782-8195EF00B7BE}" destId="{D3D19EBA-0EEF-5143-86C2-17F462969DBC}" srcOrd="2" destOrd="0" parTransId="{C32A8AAF-1461-2D44-9C9A-233B64B90805}" sibTransId="{FBE04F91-0E31-844E-B5BE-D0B29ABD3D5F}"/>
    <dgm:cxn modelId="{365470E2-EB32-E94E-92E7-6E8CCFFF2FF7}" type="presOf" srcId="{DC0D5C7B-2FBA-3D4C-A053-217999B82BA9}" destId="{BB00EB84-F050-5247-BDDF-E1055B838388}" srcOrd="0" destOrd="0" presId="urn:microsoft.com/office/officeart/2005/8/layout/hProcess10"/>
    <dgm:cxn modelId="{1EC628EC-1056-4545-ACB2-499E4C715213}" type="presOf" srcId="{776C08BE-9B9D-CE41-B353-CCA3D99ABE0D}" destId="{F1740ACA-2692-2C46-8F4B-48EAC1676C55}" srcOrd="0" destOrd="4" presId="urn:microsoft.com/office/officeart/2005/8/layout/hProcess10"/>
    <dgm:cxn modelId="{B704AAEE-E205-5E43-A72B-1FD1C578F817}" srcId="{DC0D5C7B-2FBA-3D4C-A053-217999B82BA9}" destId="{3C050F9D-C853-9F4E-B356-82FE7981C7D5}" srcOrd="5" destOrd="0" parTransId="{64330747-30AC-AA45-B1A3-76435759F5F3}" sibTransId="{636615EB-BF52-B942-9366-ABFF39866EB4}"/>
    <dgm:cxn modelId="{A94FC0F6-D9BE-D84A-BA06-DE7F6EECD82E}" type="presOf" srcId="{CD4D9B9D-F997-DF4C-B6F3-2E8BA6CED42C}" destId="{BB00EB84-F050-5247-BDDF-E1055B838388}" srcOrd="0" destOrd="5" presId="urn:microsoft.com/office/officeart/2005/8/layout/hProcess10"/>
    <dgm:cxn modelId="{9A6036FC-F3A9-8C43-8C5E-5A24403880D0}" srcId="{011447C3-BF5C-8145-9C8A-3376D813EEBE}" destId="{1FCDF3FF-24F0-A746-A737-8632DC202579}" srcOrd="2" destOrd="0" parTransId="{79E8DB8B-A11D-6B45-AB6F-A47FB67D55F2}" sibTransId="{1E59D6D9-6871-F745-9FF5-2943D0340DAD}"/>
    <dgm:cxn modelId="{DB5EC5FE-CF6E-B74D-ACC0-CA0D0A23F4B1}" type="presOf" srcId="{B85D620C-3654-7645-BC84-79692BC66B34}" destId="{FBB550C4-0CB7-4943-AF7E-FF4509E70E8C}" srcOrd="1" destOrd="0" presId="urn:microsoft.com/office/officeart/2005/8/layout/hProcess10"/>
    <dgm:cxn modelId="{F56A87C0-1ADA-B84E-9E64-8A5B49D25044}" type="presParOf" srcId="{9D8D451C-D288-D14C-80FC-0626675E01B1}" destId="{10595152-CFC7-794A-A75A-68648DD7E797}" srcOrd="0" destOrd="0" presId="urn:microsoft.com/office/officeart/2005/8/layout/hProcess10"/>
    <dgm:cxn modelId="{30433FBC-639E-DB4C-8157-9F228F8F5C8D}" type="presParOf" srcId="{10595152-CFC7-794A-A75A-68648DD7E797}" destId="{28969BB5-B128-0F41-8CA5-D8CA3DF0461D}" srcOrd="0" destOrd="0" presId="urn:microsoft.com/office/officeart/2005/8/layout/hProcess10"/>
    <dgm:cxn modelId="{8A19B401-22E0-2F45-9E5A-8B82A1ABCDE1}" type="presParOf" srcId="{10595152-CFC7-794A-A75A-68648DD7E797}" destId="{BB00EB84-F050-5247-BDDF-E1055B838388}" srcOrd="1" destOrd="0" presId="urn:microsoft.com/office/officeart/2005/8/layout/hProcess10"/>
    <dgm:cxn modelId="{7609E661-5674-9D40-A836-09973FF7B5CF}" type="presParOf" srcId="{9D8D451C-D288-D14C-80FC-0626675E01B1}" destId="{66933D90-5779-C144-931D-ECA72D8F5946}" srcOrd="1" destOrd="0" presId="urn:microsoft.com/office/officeart/2005/8/layout/hProcess10"/>
    <dgm:cxn modelId="{CC735B3E-A147-6646-8DAD-B71246A66EB1}" type="presParOf" srcId="{66933D90-5779-C144-931D-ECA72D8F5946}" destId="{FBB550C4-0CB7-4943-AF7E-FF4509E70E8C}" srcOrd="0" destOrd="0" presId="urn:microsoft.com/office/officeart/2005/8/layout/hProcess10"/>
    <dgm:cxn modelId="{CBD61A40-3B01-8C42-B9E5-14C51A227C07}" type="presParOf" srcId="{9D8D451C-D288-D14C-80FC-0626675E01B1}" destId="{362E80A5-6158-584E-A477-52ED31EBB8C9}" srcOrd="2" destOrd="0" presId="urn:microsoft.com/office/officeart/2005/8/layout/hProcess10"/>
    <dgm:cxn modelId="{0E2651F2-3ABE-8447-B209-3C072A0F19BF}" type="presParOf" srcId="{362E80A5-6158-584E-A477-52ED31EBB8C9}" destId="{8883ED39-0404-A346-9CB5-F4025A7AA57B}" srcOrd="0" destOrd="0" presId="urn:microsoft.com/office/officeart/2005/8/layout/hProcess10"/>
    <dgm:cxn modelId="{92A1439D-D181-8B4A-A468-92DDBBF14959}" type="presParOf" srcId="{362E80A5-6158-584E-A477-52ED31EBB8C9}" destId="{F1740ACA-2692-2C46-8F4B-48EAC1676C55}" srcOrd="1" destOrd="0" presId="urn:microsoft.com/office/officeart/2005/8/layout/hProcess10"/>
    <dgm:cxn modelId="{BABBDC7E-A3EA-A04B-ADF5-3BCC61FB6E0E}" type="presParOf" srcId="{9D8D451C-D288-D14C-80FC-0626675E01B1}" destId="{2196AF69-3E4C-4647-AE7B-3892B36D599A}" srcOrd="3" destOrd="0" presId="urn:microsoft.com/office/officeart/2005/8/layout/hProcess10"/>
    <dgm:cxn modelId="{FF1ED077-A7A0-0C45-8F54-180C2C8B0E1D}" type="presParOf" srcId="{2196AF69-3E4C-4647-AE7B-3892B36D599A}" destId="{62DB1070-8FC9-9E46-9C92-CAF3EDD892D4}" srcOrd="0" destOrd="0" presId="urn:microsoft.com/office/officeart/2005/8/layout/hProcess10"/>
    <dgm:cxn modelId="{594A0B5A-C940-AB4C-A25D-7A7E87FC625B}" type="presParOf" srcId="{9D8D451C-D288-D14C-80FC-0626675E01B1}" destId="{1AAE6A44-B9F6-EC48-A24C-664CA71C300A}" srcOrd="4" destOrd="0" presId="urn:microsoft.com/office/officeart/2005/8/layout/hProcess10"/>
    <dgm:cxn modelId="{4364D291-711E-DF47-AE42-32089E8A7529}" type="presParOf" srcId="{1AAE6A44-B9F6-EC48-A24C-664CA71C300A}" destId="{ECB23F96-5880-0548-B438-809FAD168A0F}" srcOrd="0" destOrd="0" presId="urn:microsoft.com/office/officeart/2005/8/layout/hProcess10"/>
    <dgm:cxn modelId="{394050E1-DBD7-5847-BD4D-509AC0319AA0}" type="presParOf" srcId="{1AAE6A44-B9F6-EC48-A24C-664CA71C300A}" destId="{362E9F56-BC6F-4140-B239-42908272E8A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221F4-015F-464A-92A4-61D58EA1C96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7BA3AD-B11A-CA4F-9BBF-62297B68FED0}">
      <dgm:prSet/>
      <dgm:spPr/>
      <dgm:t>
        <a:bodyPr/>
        <a:lstStyle/>
        <a:p>
          <a:r>
            <a:rPr lang="pl-PL" b="1" dirty="0"/>
            <a:t>73% </a:t>
          </a:r>
          <a:endParaRPr lang="pl-PL" dirty="0"/>
        </a:p>
      </dgm:t>
    </dgm:pt>
    <dgm:pt modelId="{4B2F2439-4FFD-9442-B2D6-04D0645E9614}" type="parTrans" cxnId="{96A3D351-6686-8E4C-926D-A432FE1963DC}">
      <dgm:prSet/>
      <dgm:spPr/>
      <dgm:t>
        <a:bodyPr/>
        <a:lstStyle/>
        <a:p>
          <a:endParaRPr lang="pl-PL"/>
        </a:p>
      </dgm:t>
    </dgm:pt>
    <dgm:pt modelId="{BC4C531E-A806-A449-A927-604715B7400D}" type="sibTrans" cxnId="{96A3D351-6686-8E4C-926D-A432FE1963DC}">
      <dgm:prSet/>
      <dgm:spPr/>
      <dgm:t>
        <a:bodyPr/>
        <a:lstStyle/>
        <a:p>
          <a:endParaRPr lang="pl-PL"/>
        </a:p>
      </dgm:t>
    </dgm:pt>
    <dgm:pt modelId="{E40F0AA6-A266-4447-8B5A-3B9DE7620AF0}">
      <dgm:prSet/>
      <dgm:spPr/>
      <dgm:t>
        <a:bodyPr/>
        <a:lstStyle/>
        <a:p>
          <a:r>
            <a:rPr lang="pl-PL" b="1" dirty="0"/>
            <a:t>brak wystarczających środków własnych </a:t>
          </a:r>
          <a:r>
            <a:rPr lang="pl-PL" dirty="0"/>
            <a:t>na kompleksową modernizację budynków</a:t>
          </a:r>
        </a:p>
      </dgm:t>
    </dgm:pt>
    <dgm:pt modelId="{88A4CEBE-486E-F34B-A825-6C5ADFE9814A}" type="parTrans" cxnId="{35549D95-6CC9-B841-9E13-3ACD0D0C2AF0}">
      <dgm:prSet/>
      <dgm:spPr/>
      <dgm:t>
        <a:bodyPr/>
        <a:lstStyle/>
        <a:p>
          <a:endParaRPr lang="pl-PL"/>
        </a:p>
      </dgm:t>
    </dgm:pt>
    <dgm:pt modelId="{CA78F483-FD71-254B-9620-D8C0C33CD282}" type="sibTrans" cxnId="{35549D95-6CC9-B841-9E13-3ACD0D0C2AF0}">
      <dgm:prSet/>
      <dgm:spPr/>
      <dgm:t>
        <a:bodyPr/>
        <a:lstStyle/>
        <a:p>
          <a:endParaRPr lang="pl-PL"/>
        </a:p>
      </dgm:t>
    </dgm:pt>
    <dgm:pt modelId="{065B19CA-C03E-814B-8174-B9C647CBBAFE}">
      <dgm:prSet/>
      <dgm:spPr/>
      <dgm:t>
        <a:bodyPr/>
        <a:lstStyle/>
        <a:p>
          <a:r>
            <a:rPr lang="pl-PL" dirty="0"/>
            <a:t>42%</a:t>
          </a:r>
        </a:p>
      </dgm:t>
    </dgm:pt>
    <dgm:pt modelId="{8874B054-B027-6E4A-B149-B68994065EED}" type="parTrans" cxnId="{404D998D-745A-A94D-982B-FF3D06A242AA}">
      <dgm:prSet/>
      <dgm:spPr/>
      <dgm:t>
        <a:bodyPr/>
        <a:lstStyle/>
        <a:p>
          <a:endParaRPr lang="pl-PL"/>
        </a:p>
      </dgm:t>
    </dgm:pt>
    <dgm:pt modelId="{0075F382-C28D-3B49-87E7-FFE84772EB1C}" type="sibTrans" cxnId="{404D998D-745A-A94D-982B-FF3D06A242AA}">
      <dgm:prSet/>
      <dgm:spPr/>
      <dgm:t>
        <a:bodyPr/>
        <a:lstStyle/>
        <a:p>
          <a:endParaRPr lang="pl-PL"/>
        </a:p>
      </dgm:t>
    </dgm:pt>
    <dgm:pt modelId="{5A4149EC-03B1-244D-8B92-61D8A7D3B43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b="1" dirty="0"/>
            <a:t>trudności w pozyskiwaniu środków </a:t>
          </a:r>
          <a:r>
            <a:rPr lang="pl-PL" dirty="0"/>
            <a:t>z programów krajowych i unijnych (np. złożone procedury, brak wsparcia doradczego lub kadrowego) </a:t>
          </a:r>
        </a:p>
      </dgm:t>
    </dgm:pt>
    <dgm:pt modelId="{DAEF2F79-977B-AC48-A3A3-65A180756B92}" type="parTrans" cxnId="{229AFB73-4427-8D45-8274-0BEADB1ACD78}">
      <dgm:prSet/>
      <dgm:spPr/>
      <dgm:t>
        <a:bodyPr/>
        <a:lstStyle/>
        <a:p>
          <a:endParaRPr lang="pl-PL"/>
        </a:p>
      </dgm:t>
    </dgm:pt>
    <dgm:pt modelId="{B91CFE71-9198-7A4D-848C-E26E23DFFBF9}" type="sibTrans" cxnId="{229AFB73-4427-8D45-8274-0BEADB1ACD78}">
      <dgm:prSet/>
      <dgm:spPr/>
      <dgm:t>
        <a:bodyPr/>
        <a:lstStyle/>
        <a:p>
          <a:endParaRPr lang="pl-PL"/>
        </a:p>
      </dgm:t>
    </dgm:pt>
    <dgm:pt modelId="{4969A26E-20F1-7F4B-88FB-26F751755968}">
      <dgm:prSet/>
      <dgm:spPr/>
      <dgm:t>
        <a:bodyPr/>
        <a:lstStyle/>
        <a:p>
          <a:r>
            <a:rPr lang="pl-PL" b="1" dirty="0"/>
            <a:t>40% </a:t>
          </a:r>
          <a:endParaRPr lang="pl-PL" dirty="0"/>
        </a:p>
      </dgm:t>
    </dgm:pt>
    <dgm:pt modelId="{49ED9DB3-5409-2746-9722-3CFEFAAB0344}" type="parTrans" cxnId="{1E93BD42-D478-5F48-BB60-8182970DFC6A}">
      <dgm:prSet/>
      <dgm:spPr/>
      <dgm:t>
        <a:bodyPr/>
        <a:lstStyle/>
        <a:p>
          <a:endParaRPr lang="pl-PL"/>
        </a:p>
      </dgm:t>
    </dgm:pt>
    <dgm:pt modelId="{623A693E-27BA-5A4E-82CC-BB53A7A98D8F}" type="sibTrans" cxnId="{1E93BD42-D478-5F48-BB60-8182970DFC6A}">
      <dgm:prSet/>
      <dgm:spPr/>
      <dgm:t>
        <a:bodyPr/>
        <a:lstStyle/>
        <a:p>
          <a:endParaRPr lang="pl-PL"/>
        </a:p>
      </dgm:t>
    </dgm:pt>
    <dgm:pt modelId="{13A954C4-4954-364A-8464-552B452443B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b="1" dirty="0"/>
            <a:t>brak diagnozy i monitoringu</a:t>
          </a:r>
          <a:r>
            <a:rPr lang="pl-PL" dirty="0"/>
            <a:t> stanu technicznego budynków z uwzględnieniem zdrowia, efektywności energetycznej i odporności na kryzysy</a:t>
          </a:r>
        </a:p>
      </dgm:t>
    </dgm:pt>
    <dgm:pt modelId="{CB98DFF6-E098-194B-89A0-FD11A96CAF41}" type="parTrans" cxnId="{37BFDBF9-8207-7642-B67F-0D3CE9A43B63}">
      <dgm:prSet/>
      <dgm:spPr/>
      <dgm:t>
        <a:bodyPr/>
        <a:lstStyle/>
        <a:p>
          <a:endParaRPr lang="pl-PL"/>
        </a:p>
      </dgm:t>
    </dgm:pt>
    <dgm:pt modelId="{3AE96415-C484-824E-A727-7806C46195A5}" type="sibTrans" cxnId="{37BFDBF9-8207-7642-B67F-0D3CE9A43B63}">
      <dgm:prSet/>
      <dgm:spPr/>
      <dgm:t>
        <a:bodyPr/>
        <a:lstStyle/>
        <a:p>
          <a:endParaRPr lang="pl-PL"/>
        </a:p>
      </dgm:t>
    </dgm:pt>
    <dgm:pt modelId="{599F7FE2-3043-7548-8BD4-C49185A7E211}" type="pres">
      <dgm:prSet presAssocID="{891221F4-015F-464A-92A4-61D58EA1C96A}" presName="linearFlow" presStyleCnt="0">
        <dgm:presLayoutVars>
          <dgm:dir/>
          <dgm:animLvl val="lvl"/>
          <dgm:resizeHandles val="exact"/>
        </dgm:presLayoutVars>
      </dgm:prSet>
      <dgm:spPr/>
    </dgm:pt>
    <dgm:pt modelId="{DF75BBD7-9459-914B-91B2-8808E9DA7877}" type="pres">
      <dgm:prSet presAssocID="{507BA3AD-B11A-CA4F-9BBF-62297B68FED0}" presName="composite" presStyleCnt="0"/>
      <dgm:spPr/>
    </dgm:pt>
    <dgm:pt modelId="{FD993F5B-50F4-974E-9833-73E905D58D31}" type="pres">
      <dgm:prSet presAssocID="{507BA3AD-B11A-CA4F-9BBF-62297B68FED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6E7A869-2E87-1C48-974F-6BCD5D80ACE6}" type="pres">
      <dgm:prSet presAssocID="{507BA3AD-B11A-CA4F-9BBF-62297B68FED0}" presName="descendantText" presStyleLbl="alignAcc1" presStyleIdx="0" presStyleCnt="3">
        <dgm:presLayoutVars>
          <dgm:bulletEnabled val="1"/>
        </dgm:presLayoutVars>
      </dgm:prSet>
      <dgm:spPr/>
    </dgm:pt>
    <dgm:pt modelId="{E164A172-B3B6-E344-B2FD-7789785ECFF6}" type="pres">
      <dgm:prSet presAssocID="{BC4C531E-A806-A449-A927-604715B7400D}" presName="sp" presStyleCnt="0"/>
      <dgm:spPr/>
    </dgm:pt>
    <dgm:pt modelId="{5DEEAF6E-A9DF-4E4E-96CD-3BD1ABD2267E}" type="pres">
      <dgm:prSet presAssocID="{065B19CA-C03E-814B-8174-B9C647CBBAFE}" presName="composite" presStyleCnt="0"/>
      <dgm:spPr/>
    </dgm:pt>
    <dgm:pt modelId="{B19D539C-B767-3442-AE32-3CDCF6B63814}" type="pres">
      <dgm:prSet presAssocID="{065B19CA-C03E-814B-8174-B9C647CBBAF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17925D1-3355-3948-B62A-08E855CAAF9D}" type="pres">
      <dgm:prSet presAssocID="{065B19CA-C03E-814B-8174-B9C647CBBAFE}" presName="descendantText" presStyleLbl="alignAcc1" presStyleIdx="1" presStyleCnt="3">
        <dgm:presLayoutVars>
          <dgm:bulletEnabled val="1"/>
        </dgm:presLayoutVars>
      </dgm:prSet>
      <dgm:spPr/>
    </dgm:pt>
    <dgm:pt modelId="{9D0406A1-96AB-234E-9420-90501F22716B}" type="pres">
      <dgm:prSet presAssocID="{0075F382-C28D-3B49-87E7-FFE84772EB1C}" presName="sp" presStyleCnt="0"/>
      <dgm:spPr/>
    </dgm:pt>
    <dgm:pt modelId="{89570A9A-A22E-9145-864F-2D614127CA3E}" type="pres">
      <dgm:prSet presAssocID="{4969A26E-20F1-7F4B-88FB-26F751755968}" presName="composite" presStyleCnt="0"/>
      <dgm:spPr/>
    </dgm:pt>
    <dgm:pt modelId="{C68154C8-B15C-6445-A444-C4F6855944C2}" type="pres">
      <dgm:prSet presAssocID="{4969A26E-20F1-7F4B-88FB-26F75175596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EFF6FEA-6409-D94F-8B86-73C6A9D3A27A}" type="pres">
      <dgm:prSet presAssocID="{4969A26E-20F1-7F4B-88FB-26F75175596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DB86014-42F4-8F45-A378-148FDBE91298}" type="presOf" srcId="{5A4149EC-03B1-244D-8B92-61D8A7D3B431}" destId="{817925D1-3355-3948-B62A-08E855CAAF9D}" srcOrd="0" destOrd="0" presId="urn:microsoft.com/office/officeart/2005/8/layout/chevron2"/>
    <dgm:cxn modelId="{685C3E30-03AC-DE46-BC62-20A6C36FB661}" type="presOf" srcId="{4969A26E-20F1-7F4B-88FB-26F751755968}" destId="{C68154C8-B15C-6445-A444-C4F6855944C2}" srcOrd="0" destOrd="0" presId="urn:microsoft.com/office/officeart/2005/8/layout/chevron2"/>
    <dgm:cxn modelId="{CABA4537-3797-784B-875D-C53DB1707F1B}" type="presOf" srcId="{E40F0AA6-A266-4447-8B5A-3B9DE7620AF0}" destId="{26E7A869-2E87-1C48-974F-6BCD5D80ACE6}" srcOrd="0" destOrd="0" presId="urn:microsoft.com/office/officeart/2005/8/layout/chevron2"/>
    <dgm:cxn modelId="{EB98715B-F3BA-0248-9C96-6698A77C88D6}" type="presOf" srcId="{13A954C4-4954-364A-8464-552B452443B9}" destId="{2EFF6FEA-6409-D94F-8B86-73C6A9D3A27A}" srcOrd="0" destOrd="0" presId="urn:microsoft.com/office/officeart/2005/8/layout/chevron2"/>
    <dgm:cxn modelId="{1E93BD42-D478-5F48-BB60-8182970DFC6A}" srcId="{891221F4-015F-464A-92A4-61D58EA1C96A}" destId="{4969A26E-20F1-7F4B-88FB-26F751755968}" srcOrd="2" destOrd="0" parTransId="{49ED9DB3-5409-2746-9722-3CFEFAAB0344}" sibTransId="{623A693E-27BA-5A4E-82CC-BB53A7A98D8F}"/>
    <dgm:cxn modelId="{96A3D351-6686-8E4C-926D-A432FE1963DC}" srcId="{891221F4-015F-464A-92A4-61D58EA1C96A}" destId="{507BA3AD-B11A-CA4F-9BBF-62297B68FED0}" srcOrd="0" destOrd="0" parTransId="{4B2F2439-4FFD-9442-B2D6-04D0645E9614}" sibTransId="{BC4C531E-A806-A449-A927-604715B7400D}"/>
    <dgm:cxn modelId="{A5D33752-E728-7141-AE31-32C76F741BDE}" type="presOf" srcId="{891221F4-015F-464A-92A4-61D58EA1C96A}" destId="{599F7FE2-3043-7548-8BD4-C49185A7E211}" srcOrd="0" destOrd="0" presId="urn:microsoft.com/office/officeart/2005/8/layout/chevron2"/>
    <dgm:cxn modelId="{229AFB73-4427-8D45-8274-0BEADB1ACD78}" srcId="{065B19CA-C03E-814B-8174-B9C647CBBAFE}" destId="{5A4149EC-03B1-244D-8B92-61D8A7D3B431}" srcOrd="0" destOrd="0" parTransId="{DAEF2F79-977B-AC48-A3A3-65A180756B92}" sibTransId="{B91CFE71-9198-7A4D-848C-E26E23DFFBF9}"/>
    <dgm:cxn modelId="{BE5E9858-CC17-394B-B87D-8284EBC4B845}" type="presOf" srcId="{507BA3AD-B11A-CA4F-9BBF-62297B68FED0}" destId="{FD993F5B-50F4-974E-9833-73E905D58D31}" srcOrd="0" destOrd="0" presId="urn:microsoft.com/office/officeart/2005/8/layout/chevron2"/>
    <dgm:cxn modelId="{404D998D-745A-A94D-982B-FF3D06A242AA}" srcId="{891221F4-015F-464A-92A4-61D58EA1C96A}" destId="{065B19CA-C03E-814B-8174-B9C647CBBAFE}" srcOrd="1" destOrd="0" parTransId="{8874B054-B027-6E4A-B149-B68994065EED}" sibTransId="{0075F382-C28D-3B49-87E7-FFE84772EB1C}"/>
    <dgm:cxn modelId="{35549D95-6CC9-B841-9E13-3ACD0D0C2AF0}" srcId="{507BA3AD-B11A-CA4F-9BBF-62297B68FED0}" destId="{E40F0AA6-A266-4447-8B5A-3B9DE7620AF0}" srcOrd="0" destOrd="0" parTransId="{88A4CEBE-486E-F34B-A825-6C5ADFE9814A}" sibTransId="{CA78F483-FD71-254B-9620-D8C0C33CD282}"/>
    <dgm:cxn modelId="{D87EBABA-89DF-1A40-80E9-7E9142C970B4}" type="presOf" srcId="{065B19CA-C03E-814B-8174-B9C647CBBAFE}" destId="{B19D539C-B767-3442-AE32-3CDCF6B63814}" srcOrd="0" destOrd="0" presId="urn:microsoft.com/office/officeart/2005/8/layout/chevron2"/>
    <dgm:cxn modelId="{37BFDBF9-8207-7642-B67F-0D3CE9A43B63}" srcId="{4969A26E-20F1-7F4B-88FB-26F751755968}" destId="{13A954C4-4954-364A-8464-552B452443B9}" srcOrd="0" destOrd="0" parTransId="{CB98DFF6-E098-194B-89A0-FD11A96CAF41}" sibTransId="{3AE96415-C484-824E-A727-7806C46195A5}"/>
    <dgm:cxn modelId="{F29D1A37-7683-9F45-9B49-A9BB6F7E0842}" type="presParOf" srcId="{599F7FE2-3043-7548-8BD4-C49185A7E211}" destId="{DF75BBD7-9459-914B-91B2-8808E9DA7877}" srcOrd="0" destOrd="0" presId="urn:microsoft.com/office/officeart/2005/8/layout/chevron2"/>
    <dgm:cxn modelId="{8F448715-D03B-F942-B6D1-D4FAD91DAF1D}" type="presParOf" srcId="{DF75BBD7-9459-914B-91B2-8808E9DA7877}" destId="{FD993F5B-50F4-974E-9833-73E905D58D31}" srcOrd="0" destOrd="0" presId="urn:microsoft.com/office/officeart/2005/8/layout/chevron2"/>
    <dgm:cxn modelId="{5660157D-7502-4F40-B88B-BF2CAFC0EF6D}" type="presParOf" srcId="{DF75BBD7-9459-914B-91B2-8808E9DA7877}" destId="{26E7A869-2E87-1C48-974F-6BCD5D80ACE6}" srcOrd="1" destOrd="0" presId="urn:microsoft.com/office/officeart/2005/8/layout/chevron2"/>
    <dgm:cxn modelId="{5F6F463D-3448-4743-8FF7-E76EFA0C3CC4}" type="presParOf" srcId="{599F7FE2-3043-7548-8BD4-C49185A7E211}" destId="{E164A172-B3B6-E344-B2FD-7789785ECFF6}" srcOrd="1" destOrd="0" presId="urn:microsoft.com/office/officeart/2005/8/layout/chevron2"/>
    <dgm:cxn modelId="{7909DAD5-4E68-CE44-8DFD-7A74AE417476}" type="presParOf" srcId="{599F7FE2-3043-7548-8BD4-C49185A7E211}" destId="{5DEEAF6E-A9DF-4E4E-96CD-3BD1ABD2267E}" srcOrd="2" destOrd="0" presId="urn:microsoft.com/office/officeart/2005/8/layout/chevron2"/>
    <dgm:cxn modelId="{9BD2E1D4-5D80-2046-BF1E-658B457194F2}" type="presParOf" srcId="{5DEEAF6E-A9DF-4E4E-96CD-3BD1ABD2267E}" destId="{B19D539C-B767-3442-AE32-3CDCF6B63814}" srcOrd="0" destOrd="0" presId="urn:microsoft.com/office/officeart/2005/8/layout/chevron2"/>
    <dgm:cxn modelId="{B80E1E6B-7324-654C-B9C2-999D9CE5F416}" type="presParOf" srcId="{5DEEAF6E-A9DF-4E4E-96CD-3BD1ABD2267E}" destId="{817925D1-3355-3948-B62A-08E855CAAF9D}" srcOrd="1" destOrd="0" presId="urn:microsoft.com/office/officeart/2005/8/layout/chevron2"/>
    <dgm:cxn modelId="{960943FB-1517-0C44-B299-86FAB2948BF8}" type="presParOf" srcId="{599F7FE2-3043-7548-8BD4-C49185A7E211}" destId="{9D0406A1-96AB-234E-9420-90501F22716B}" srcOrd="3" destOrd="0" presId="urn:microsoft.com/office/officeart/2005/8/layout/chevron2"/>
    <dgm:cxn modelId="{252528B2-DC49-F54D-B98B-FA8A5946AD6A}" type="presParOf" srcId="{599F7FE2-3043-7548-8BD4-C49185A7E211}" destId="{89570A9A-A22E-9145-864F-2D614127CA3E}" srcOrd="4" destOrd="0" presId="urn:microsoft.com/office/officeart/2005/8/layout/chevron2"/>
    <dgm:cxn modelId="{2A240BD7-BECF-2A42-98AD-C1E42A82D2A8}" type="presParOf" srcId="{89570A9A-A22E-9145-864F-2D614127CA3E}" destId="{C68154C8-B15C-6445-A444-C4F6855944C2}" srcOrd="0" destOrd="0" presId="urn:microsoft.com/office/officeart/2005/8/layout/chevron2"/>
    <dgm:cxn modelId="{C6C042F0-AE5E-4349-8FBC-86DC55D7E4EA}" type="presParOf" srcId="{89570A9A-A22E-9145-864F-2D614127CA3E}" destId="{2EFF6FEA-6409-D94F-8B86-73C6A9D3A27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1221F4-015F-464A-92A4-61D58EA1C96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7BA3AD-B11A-CA4F-9BBF-62297B68FED0}">
      <dgm:prSet/>
      <dgm:spPr/>
      <dgm:t>
        <a:bodyPr/>
        <a:lstStyle/>
        <a:p>
          <a:r>
            <a:rPr lang="pl-PL" b="1" dirty="0"/>
            <a:t>67%</a:t>
          </a:r>
        </a:p>
      </dgm:t>
    </dgm:pt>
    <dgm:pt modelId="{4B2F2439-4FFD-9442-B2D6-04D0645E9614}" type="parTrans" cxnId="{96A3D351-6686-8E4C-926D-A432FE1963DC}">
      <dgm:prSet/>
      <dgm:spPr/>
      <dgm:t>
        <a:bodyPr/>
        <a:lstStyle/>
        <a:p>
          <a:endParaRPr lang="pl-PL"/>
        </a:p>
      </dgm:t>
    </dgm:pt>
    <dgm:pt modelId="{BC4C531E-A806-A449-A927-604715B7400D}" type="sibTrans" cxnId="{96A3D351-6686-8E4C-926D-A432FE1963DC}">
      <dgm:prSet/>
      <dgm:spPr/>
      <dgm:t>
        <a:bodyPr/>
        <a:lstStyle/>
        <a:p>
          <a:endParaRPr lang="pl-PL"/>
        </a:p>
      </dgm:t>
    </dgm:pt>
    <dgm:pt modelId="{E40F0AA6-A266-4447-8B5A-3B9DE7620AF0}">
      <dgm:prSet/>
      <dgm:spPr/>
      <dgm:t>
        <a:bodyPr/>
        <a:lstStyle/>
        <a:p>
          <a:r>
            <a:rPr lang="pl-PL" b="1" dirty="0"/>
            <a:t>brak wystarczających środków </a:t>
          </a:r>
          <a:r>
            <a:rPr lang="pl-PL" b="0" dirty="0"/>
            <a:t>finansowych</a:t>
          </a:r>
        </a:p>
      </dgm:t>
    </dgm:pt>
    <dgm:pt modelId="{88A4CEBE-486E-F34B-A825-6C5ADFE9814A}" type="parTrans" cxnId="{35549D95-6CC9-B841-9E13-3ACD0D0C2AF0}">
      <dgm:prSet/>
      <dgm:spPr/>
      <dgm:t>
        <a:bodyPr/>
        <a:lstStyle/>
        <a:p>
          <a:endParaRPr lang="pl-PL"/>
        </a:p>
      </dgm:t>
    </dgm:pt>
    <dgm:pt modelId="{CA78F483-FD71-254B-9620-D8C0C33CD282}" type="sibTrans" cxnId="{35549D95-6CC9-B841-9E13-3ACD0D0C2AF0}">
      <dgm:prSet/>
      <dgm:spPr/>
      <dgm:t>
        <a:bodyPr/>
        <a:lstStyle/>
        <a:p>
          <a:endParaRPr lang="pl-PL"/>
        </a:p>
      </dgm:t>
    </dgm:pt>
    <dgm:pt modelId="{065B19CA-C03E-814B-8174-B9C647CBBAFE}">
      <dgm:prSet/>
      <dgm:spPr/>
      <dgm:t>
        <a:bodyPr/>
        <a:lstStyle/>
        <a:p>
          <a:r>
            <a:rPr lang="pl-PL" b="1" dirty="0"/>
            <a:t>36%</a:t>
          </a:r>
        </a:p>
      </dgm:t>
    </dgm:pt>
    <dgm:pt modelId="{8874B054-B027-6E4A-B149-B68994065EED}" type="parTrans" cxnId="{404D998D-745A-A94D-982B-FF3D06A242AA}">
      <dgm:prSet/>
      <dgm:spPr/>
      <dgm:t>
        <a:bodyPr/>
        <a:lstStyle/>
        <a:p>
          <a:endParaRPr lang="pl-PL"/>
        </a:p>
      </dgm:t>
    </dgm:pt>
    <dgm:pt modelId="{0075F382-C28D-3B49-87E7-FFE84772EB1C}" type="sibTrans" cxnId="{404D998D-745A-A94D-982B-FF3D06A242AA}">
      <dgm:prSet/>
      <dgm:spPr/>
      <dgm:t>
        <a:bodyPr/>
        <a:lstStyle/>
        <a:p>
          <a:endParaRPr lang="pl-PL"/>
        </a:p>
      </dgm:t>
    </dgm:pt>
    <dgm:pt modelId="{5A4149EC-03B1-244D-8B92-61D8A7D3B43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b="1" dirty="0"/>
            <a:t>brak </a:t>
          </a:r>
          <a:r>
            <a:rPr lang="pl-PL" b="1" dirty="0">
              <a:effectLst/>
            </a:rPr>
            <a:t>odpowiednich regulacji </a:t>
          </a:r>
          <a:r>
            <a:rPr lang="pl-PL" b="0" dirty="0">
              <a:effectLst/>
            </a:rPr>
            <a:t>lub narzędzi prawnych</a:t>
          </a:r>
          <a:endParaRPr lang="pl-PL" dirty="0"/>
        </a:p>
      </dgm:t>
    </dgm:pt>
    <dgm:pt modelId="{DAEF2F79-977B-AC48-A3A3-65A180756B92}" type="parTrans" cxnId="{229AFB73-4427-8D45-8274-0BEADB1ACD78}">
      <dgm:prSet/>
      <dgm:spPr/>
      <dgm:t>
        <a:bodyPr/>
        <a:lstStyle/>
        <a:p>
          <a:endParaRPr lang="pl-PL"/>
        </a:p>
      </dgm:t>
    </dgm:pt>
    <dgm:pt modelId="{B91CFE71-9198-7A4D-848C-E26E23DFFBF9}" type="sibTrans" cxnId="{229AFB73-4427-8D45-8274-0BEADB1ACD78}">
      <dgm:prSet/>
      <dgm:spPr/>
      <dgm:t>
        <a:bodyPr/>
        <a:lstStyle/>
        <a:p>
          <a:endParaRPr lang="pl-PL"/>
        </a:p>
      </dgm:t>
    </dgm:pt>
    <dgm:pt modelId="{4969A26E-20F1-7F4B-88FB-26F751755968}">
      <dgm:prSet/>
      <dgm:spPr/>
      <dgm:t>
        <a:bodyPr/>
        <a:lstStyle/>
        <a:p>
          <a:r>
            <a:rPr lang="pl-PL" b="1" dirty="0"/>
            <a:t>32% </a:t>
          </a:r>
          <a:endParaRPr lang="pl-PL" dirty="0"/>
        </a:p>
      </dgm:t>
    </dgm:pt>
    <dgm:pt modelId="{49ED9DB3-5409-2746-9722-3CFEFAAB0344}" type="parTrans" cxnId="{1E93BD42-D478-5F48-BB60-8182970DFC6A}">
      <dgm:prSet/>
      <dgm:spPr/>
      <dgm:t>
        <a:bodyPr/>
        <a:lstStyle/>
        <a:p>
          <a:endParaRPr lang="pl-PL"/>
        </a:p>
      </dgm:t>
    </dgm:pt>
    <dgm:pt modelId="{623A693E-27BA-5A4E-82CC-BB53A7A98D8F}" type="sibTrans" cxnId="{1E93BD42-D478-5F48-BB60-8182970DFC6A}">
      <dgm:prSet/>
      <dgm:spPr/>
      <dgm:t>
        <a:bodyPr/>
        <a:lstStyle/>
        <a:p>
          <a:endParaRPr lang="pl-PL"/>
        </a:p>
      </dgm:t>
    </dgm:pt>
    <dgm:pt modelId="{13A954C4-4954-364A-8464-552B452443B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b="1" dirty="0"/>
            <a:t> brak danych, monitoringu jakości powietrza oraz świadomości </a:t>
          </a:r>
          <a:r>
            <a:rPr lang="pl-PL" b="0" dirty="0"/>
            <a:t>na temat wpływu spalin na zdrowie dzieci</a:t>
          </a:r>
        </a:p>
      </dgm:t>
    </dgm:pt>
    <dgm:pt modelId="{CB98DFF6-E098-194B-89A0-FD11A96CAF41}" type="parTrans" cxnId="{37BFDBF9-8207-7642-B67F-0D3CE9A43B63}">
      <dgm:prSet/>
      <dgm:spPr/>
      <dgm:t>
        <a:bodyPr/>
        <a:lstStyle/>
        <a:p>
          <a:endParaRPr lang="pl-PL"/>
        </a:p>
      </dgm:t>
    </dgm:pt>
    <dgm:pt modelId="{3AE96415-C484-824E-A727-7806C46195A5}" type="sibTrans" cxnId="{37BFDBF9-8207-7642-B67F-0D3CE9A43B63}">
      <dgm:prSet/>
      <dgm:spPr/>
      <dgm:t>
        <a:bodyPr/>
        <a:lstStyle/>
        <a:p>
          <a:endParaRPr lang="pl-PL"/>
        </a:p>
      </dgm:t>
    </dgm:pt>
    <dgm:pt modelId="{599F7FE2-3043-7548-8BD4-C49185A7E211}" type="pres">
      <dgm:prSet presAssocID="{891221F4-015F-464A-92A4-61D58EA1C96A}" presName="linearFlow" presStyleCnt="0">
        <dgm:presLayoutVars>
          <dgm:dir/>
          <dgm:animLvl val="lvl"/>
          <dgm:resizeHandles val="exact"/>
        </dgm:presLayoutVars>
      </dgm:prSet>
      <dgm:spPr/>
    </dgm:pt>
    <dgm:pt modelId="{DF75BBD7-9459-914B-91B2-8808E9DA7877}" type="pres">
      <dgm:prSet presAssocID="{507BA3AD-B11A-CA4F-9BBF-62297B68FED0}" presName="composite" presStyleCnt="0"/>
      <dgm:spPr/>
    </dgm:pt>
    <dgm:pt modelId="{FD993F5B-50F4-974E-9833-73E905D58D31}" type="pres">
      <dgm:prSet presAssocID="{507BA3AD-B11A-CA4F-9BBF-62297B68FED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6E7A869-2E87-1C48-974F-6BCD5D80ACE6}" type="pres">
      <dgm:prSet presAssocID="{507BA3AD-B11A-CA4F-9BBF-62297B68FED0}" presName="descendantText" presStyleLbl="alignAcc1" presStyleIdx="0" presStyleCnt="3" custLinFactNeighborX="0" custLinFactNeighborY="-7052">
        <dgm:presLayoutVars>
          <dgm:bulletEnabled val="1"/>
        </dgm:presLayoutVars>
      </dgm:prSet>
      <dgm:spPr/>
    </dgm:pt>
    <dgm:pt modelId="{E164A172-B3B6-E344-B2FD-7789785ECFF6}" type="pres">
      <dgm:prSet presAssocID="{BC4C531E-A806-A449-A927-604715B7400D}" presName="sp" presStyleCnt="0"/>
      <dgm:spPr/>
    </dgm:pt>
    <dgm:pt modelId="{5DEEAF6E-A9DF-4E4E-96CD-3BD1ABD2267E}" type="pres">
      <dgm:prSet presAssocID="{065B19CA-C03E-814B-8174-B9C647CBBAFE}" presName="composite" presStyleCnt="0"/>
      <dgm:spPr/>
    </dgm:pt>
    <dgm:pt modelId="{B19D539C-B767-3442-AE32-3CDCF6B63814}" type="pres">
      <dgm:prSet presAssocID="{065B19CA-C03E-814B-8174-B9C647CBBAF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17925D1-3355-3948-B62A-08E855CAAF9D}" type="pres">
      <dgm:prSet presAssocID="{065B19CA-C03E-814B-8174-B9C647CBBAFE}" presName="descendantText" presStyleLbl="alignAcc1" presStyleIdx="1" presStyleCnt="3">
        <dgm:presLayoutVars>
          <dgm:bulletEnabled val="1"/>
        </dgm:presLayoutVars>
      </dgm:prSet>
      <dgm:spPr/>
    </dgm:pt>
    <dgm:pt modelId="{9D0406A1-96AB-234E-9420-90501F22716B}" type="pres">
      <dgm:prSet presAssocID="{0075F382-C28D-3B49-87E7-FFE84772EB1C}" presName="sp" presStyleCnt="0"/>
      <dgm:spPr/>
    </dgm:pt>
    <dgm:pt modelId="{89570A9A-A22E-9145-864F-2D614127CA3E}" type="pres">
      <dgm:prSet presAssocID="{4969A26E-20F1-7F4B-88FB-26F751755968}" presName="composite" presStyleCnt="0"/>
      <dgm:spPr/>
    </dgm:pt>
    <dgm:pt modelId="{C68154C8-B15C-6445-A444-C4F6855944C2}" type="pres">
      <dgm:prSet presAssocID="{4969A26E-20F1-7F4B-88FB-26F75175596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EFF6FEA-6409-D94F-8B86-73C6A9D3A27A}" type="pres">
      <dgm:prSet presAssocID="{4969A26E-20F1-7F4B-88FB-26F75175596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DB86014-42F4-8F45-A378-148FDBE91298}" type="presOf" srcId="{5A4149EC-03B1-244D-8B92-61D8A7D3B431}" destId="{817925D1-3355-3948-B62A-08E855CAAF9D}" srcOrd="0" destOrd="0" presId="urn:microsoft.com/office/officeart/2005/8/layout/chevron2"/>
    <dgm:cxn modelId="{685C3E30-03AC-DE46-BC62-20A6C36FB661}" type="presOf" srcId="{4969A26E-20F1-7F4B-88FB-26F751755968}" destId="{C68154C8-B15C-6445-A444-C4F6855944C2}" srcOrd="0" destOrd="0" presId="urn:microsoft.com/office/officeart/2005/8/layout/chevron2"/>
    <dgm:cxn modelId="{CABA4537-3797-784B-875D-C53DB1707F1B}" type="presOf" srcId="{E40F0AA6-A266-4447-8B5A-3B9DE7620AF0}" destId="{26E7A869-2E87-1C48-974F-6BCD5D80ACE6}" srcOrd="0" destOrd="0" presId="urn:microsoft.com/office/officeart/2005/8/layout/chevron2"/>
    <dgm:cxn modelId="{EB98715B-F3BA-0248-9C96-6698A77C88D6}" type="presOf" srcId="{13A954C4-4954-364A-8464-552B452443B9}" destId="{2EFF6FEA-6409-D94F-8B86-73C6A9D3A27A}" srcOrd="0" destOrd="0" presId="urn:microsoft.com/office/officeart/2005/8/layout/chevron2"/>
    <dgm:cxn modelId="{1E93BD42-D478-5F48-BB60-8182970DFC6A}" srcId="{891221F4-015F-464A-92A4-61D58EA1C96A}" destId="{4969A26E-20F1-7F4B-88FB-26F751755968}" srcOrd="2" destOrd="0" parTransId="{49ED9DB3-5409-2746-9722-3CFEFAAB0344}" sibTransId="{623A693E-27BA-5A4E-82CC-BB53A7A98D8F}"/>
    <dgm:cxn modelId="{96A3D351-6686-8E4C-926D-A432FE1963DC}" srcId="{891221F4-015F-464A-92A4-61D58EA1C96A}" destId="{507BA3AD-B11A-CA4F-9BBF-62297B68FED0}" srcOrd="0" destOrd="0" parTransId="{4B2F2439-4FFD-9442-B2D6-04D0645E9614}" sibTransId="{BC4C531E-A806-A449-A927-604715B7400D}"/>
    <dgm:cxn modelId="{A5D33752-E728-7141-AE31-32C76F741BDE}" type="presOf" srcId="{891221F4-015F-464A-92A4-61D58EA1C96A}" destId="{599F7FE2-3043-7548-8BD4-C49185A7E211}" srcOrd="0" destOrd="0" presId="urn:microsoft.com/office/officeart/2005/8/layout/chevron2"/>
    <dgm:cxn modelId="{229AFB73-4427-8D45-8274-0BEADB1ACD78}" srcId="{065B19CA-C03E-814B-8174-B9C647CBBAFE}" destId="{5A4149EC-03B1-244D-8B92-61D8A7D3B431}" srcOrd="0" destOrd="0" parTransId="{DAEF2F79-977B-AC48-A3A3-65A180756B92}" sibTransId="{B91CFE71-9198-7A4D-848C-E26E23DFFBF9}"/>
    <dgm:cxn modelId="{BE5E9858-CC17-394B-B87D-8284EBC4B845}" type="presOf" srcId="{507BA3AD-B11A-CA4F-9BBF-62297B68FED0}" destId="{FD993F5B-50F4-974E-9833-73E905D58D31}" srcOrd="0" destOrd="0" presId="urn:microsoft.com/office/officeart/2005/8/layout/chevron2"/>
    <dgm:cxn modelId="{404D998D-745A-A94D-982B-FF3D06A242AA}" srcId="{891221F4-015F-464A-92A4-61D58EA1C96A}" destId="{065B19CA-C03E-814B-8174-B9C647CBBAFE}" srcOrd="1" destOrd="0" parTransId="{8874B054-B027-6E4A-B149-B68994065EED}" sibTransId="{0075F382-C28D-3B49-87E7-FFE84772EB1C}"/>
    <dgm:cxn modelId="{35549D95-6CC9-B841-9E13-3ACD0D0C2AF0}" srcId="{507BA3AD-B11A-CA4F-9BBF-62297B68FED0}" destId="{E40F0AA6-A266-4447-8B5A-3B9DE7620AF0}" srcOrd="0" destOrd="0" parTransId="{88A4CEBE-486E-F34B-A825-6C5ADFE9814A}" sibTransId="{CA78F483-FD71-254B-9620-D8C0C33CD282}"/>
    <dgm:cxn modelId="{D87EBABA-89DF-1A40-80E9-7E9142C970B4}" type="presOf" srcId="{065B19CA-C03E-814B-8174-B9C647CBBAFE}" destId="{B19D539C-B767-3442-AE32-3CDCF6B63814}" srcOrd="0" destOrd="0" presId="urn:microsoft.com/office/officeart/2005/8/layout/chevron2"/>
    <dgm:cxn modelId="{37BFDBF9-8207-7642-B67F-0D3CE9A43B63}" srcId="{4969A26E-20F1-7F4B-88FB-26F751755968}" destId="{13A954C4-4954-364A-8464-552B452443B9}" srcOrd="0" destOrd="0" parTransId="{CB98DFF6-E098-194B-89A0-FD11A96CAF41}" sibTransId="{3AE96415-C484-824E-A727-7806C46195A5}"/>
    <dgm:cxn modelId="{F29D1A37-7683-9F45-9B49-A9BB6F7E0842}" type="presParOf" srcId="{599F7FE2-3043-7548-8BD4-C49185A7E211}" destId="{DF75BBD7-9459-914B-91B2-8808E9DA7877}" srcOrd="0" destOrd="0" presId="urn:microsoft.com/office/officeart/2005/8/layout/chevron2"/>
    <dgm:cxn modelId="{8F448715-D03B-F942-B6D1-D4FAD91DAF1D}" type="presParOf" srcId="{DF75BBD7-9459-914B-91B2-8808E9DA7877}" destId="{FD993F5B-50F4-974E-9833-73E905D58D31}" srcOrd="0" destOrd="0" presId="urn:microsoft.com/office/officeart/2005/8/layout/chevron2"/>
    <dgm:cxn modelId="{5660157D-7502-4F40-B88B-BF2CAFC0EF6D}" type="presParOf" srcId="{DF75BBD7-9459-914B-91B2-8808E9DA7877}" destId="{26E7A869-2E87-1C48-974F-6BCD5D80ACE6}" srcOrd="1" destOrd="0" presId="urn:microsoft.com/office/officeart/2005/8/layout/chevron2"/>
    <dgm:cxn modelId="{5F6F463D-3448-4743-8FF7-E76EFA0C3CC4}" type="presParOf" srcId="{599F7FE2-3043-7548-8BD4-C49185A7E211}" destId="{E164A172-B3B6-E344-B2FD-7789785ECFF6}" srcOrd="1" destOrd="0" presId="urn:microsoft.com/office/officeart/2005/8/layout/chevron2"/>
    <dgm:cxn modelId="{7909DAD5-4E68-CE44-8DFD-7A74AE417476}" type="presParOf" srcId="{599F7FE2-3043-7548-8BD4-C49185A7E211}" destId="{5DEEAF6E-A9DF-4E4E-96CD-3BD1ABD2267E}" srcOrd="2" destOrd="0" presId="urn:microsoft.com/office/officeart/2005/8/layout/chevron2"/>
    <dgm:cxn modelId="{9BD2E1D4-5D80-2046-BF1E-658B457194F2}" type="presParOf" srcId="{5DEEAF6E-A9DF-4E4E-96CD-3BD1ABD2267E}" destId="{B19D539C-B767-3442-AE32-3CDCF6B63814}" srcOrd="0" destOrd="0" presId="urn:microsoft.com/office/officeart/2005/8/layout/chevron2"/>
    <dgm:cxn modelId="{B80E1E6B-7324-654C-B9C2-999D9CE5F416}" type="presParOf" srcId="{5DEEAF6E-A9DF-4E4E-96CD-3BD1ABD2267E}" destId="{817925D1-3355-3948-B62A-08E855CAAF9D}" srcOrd="1" destOrd="0" presId="urn:microsoft.com/office/officeart/2005/8/layout/chevron2"/>
    <dgm:cxn modelId="{960943FB-1517-0C44-B299-86FAB2948BF8}" type="presParOf" srcId="{599F7FE2-3043-7548-8BD4-C49185A7E211}" destId="{9D0406A1-96AB-234E-9420-90501F22716B}" srcOrd="3" destOrd="0" presId="urn:microsoft.com/office/officeart/2005/8/layout/chevron2"/>
    <dgm:cxn modelId="{252528B2-DC49-F54D-B98B-FA8A5946AD6A}" type="presParOf" srcId="{599F7FE2-3043-7548-8BD4-C49185A7E211}" destId="{89570A9A-A22E-9145-864F-2D614127CA3E}" srcOrd="4" destOrd="0" presId="urn:microsoft.com/office/officeart/2005/8/layout/chevron2"/>
    <dgm:cxn modelId="{2A240BD7-BECF-2A42-98AD-C1E42A82D2A8}" type="presParOf" srcId="{89570A9A-A22E-9145-864F-2D614127CA3E}" destId="{C68154C8-B15C-6445-A444-C4F6855944C2}" srcOrd="0" destOrd="0" presId="urn:microsoft.com/office/officeart/2005/8/layout/chevron2"/>
    <dgm:cxn modelId="{C6C042F0-AE5E-4349-8FBC-86DC55D7E4EA}" type="presParOf" srcId="{89570A9A-A22E-9145-864F-2D614127CA3E}" destId="{2EFF6FEA-6409-D94F-8B86-73C6A9D3A27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1221F4-015F-464A-92A4-61D58EA1C96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7BA3AD-B11A-CA4F-9BBF-62297B68FED0}">
      <dgm:prSet/>
      <dgm:spPr/>
      <dgm:t>
        <a:bodyPr/>
        <a:lstStyle/>
        <a:p>
          <a:r>
            <a:rPr lang="pl-PL" b="1" dirty="0"/>
            <a:t>44%</a:t>
          </a:r>
        </a:p>
      </dgm:t>
    </dgm:pt>
    <dgm:pt modelId="{4B2F2439-4FFD-9442-B2D6-04D0645E9614}" type="parTrans" cxnId="{96A3D351-6686-8E4C-926D-A432FE1963DC}">
      <dgm:prSet/>
      <dgm:spPr/>
      <dgm:t>
        <a:bodyPr/>
        <a:lstStyle/>
        <a:p>
          <a:endParaRPr lang="pl-PL"/>
        </a:p>
      </dgm:t>
    </dgm:pt>
    <dgm:pt modelId="{BC4C531E-A806-A449-A927-604715B7400D}" type="sibTrans" cxnId="{96A3D351-6686-8E4C-926D-A432FE1963DC}">
      <dgm:prSet/>
      <dgm:spPr/>
      <dgm:t>
        <a:bodyPr/>
        <a:lstStyle/>
        <a:p>
          <a:endParaRPr lang="pl-PL"/>
        </a:p>
      </dgm:t>
    </dgm:pt>
    <dgm:pt modelId="{E40F0AA6-A266-4447-8B5A-3B9DE7620AF0}">
      <dgm:prSet custT="1"/>
      <dgm:spPr/>
      <dgm:t>
        <a:bodyPr/>
        <a:lstStyle/>
        <a:p>
          <a:r>
            <a:rPr lang="pl-PL" sz="2000" b="1" dirty="0"/>
            <a:t>brak funduszy </a:t>
          </a:r>
          <a:r>
            <a:rPr lang="pl-PL" sz="2000" b="0" dirty="0"/>
            <a:t>na komunikację społeczną</a:t>
          </a:r>
        </a:p>
      </dgm:t>
    </dgm:pt>
    <dgm:pt modelId="{88A4CEBE-486E-F34B-A825-6C5ADFE9814A}" type="parTrans" cxnId="{35549D95-6CC9-B841-9E13-3ACD0D0C2AF0}">
      <dgm:prSet/>
      <dgm:spPr/>
      <dgm:t>
        <a:bodyPr/>
        <a:lstStyle/>
        <a:p>
          <a:endParaRPr lang="pl-PL"/>
        </a:p>
      </dgm:t>
    </dgm:pt>
    <dgm:pt modelId="{CA78F483-FD71-254B-9620-D8C0C33CD282}" type="sibTrans" cxnId="{35549D95-6CC9-B841-9E13-3ACD0D0C2AF0}">
      <dgm:prSet/>
      <dgm:spPr/>
      <dgm:t>
        <a:bodyPr/>
        <a:lstStyle/>
        <a:p>
          <a:endParaRPr lang="pl-PL"/>
        </a:p>
      </dgm:t>
    </dgm:pt>
    <dgm:pt modelId="{065B19CA-C03E-814B-8174-B9C647CBBAFE}">
      <dgm:prSet/>
      <dgm:spPr/>
      <dgm:t>
        <a:bodyPr/>
        <a:lstStyle/>
        <a:p>
          <a:r>
            <a:rPr lang="pl-PL" b="1" dirty="0"/>
            <a:t>40%</a:t>
          </a:r>
        </a:p>
      </dgm:t>
    </dgm:pt>
    <dgm:pt modelId="{8874B054-B027-6E4A-B149-B68994065EED}" type="parTrans" cxnId="{404D998D-745A-A94D-982B-FF3D06A242AA}">
      <dgm:prSet/>
      <dgm:spPr/>
      <dgm:t>
        <a:bodyPr/>
        <a:lstStyle/>
        <a:p>
          <a:endParaRPr lang="pl-PL"/>
        </a:p>
      </dgm:t>
    </dgm:pt>
    <dgm:pt modelId="{0075F382-C28D-3B49-87E7-FFE84772EB1C}" type="sibTrans" cxnId="{404D998D-745A-A94D-982B-FF3D06A242AA}">
      <dgm:prSet/>
      <dgm:spPr/>
      <dgm:t>
        <a:bodyPr/>
        <a:lstStyle/>
        <a:p>
          <a:endParaRPr lang="pl-PL"/>
        </a:p>
      </dgm:t>
    </dgm:pt>
    <dgm:pt modelId="{5A4149EC-03B1-244D-8B92-61D8A7D3B43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2000" b="1" dirty="0"/>
            <a:t>ograniczone zasoby kadrowe</a:t>
          </a:r>
          <a:endParaRPr lang="pl-PL" sz="2000" b="0" dirty="0"/>
        </a:p>
      </dgm:t>
    </dgm:pt>
    <dgm:pt modelId="{DAEF2F79-977B-AC48-A3A3-65A180756B92}" type="parTrans" cxnId="{229AFB73-4427-8D45-8274-0BEADB1ACD78}">
      <dgm:prSet/>
      <dgm:spPr/>
      <dgm:t>
        <a:bodyPr/>
        <a:lstStyle/>
        <a:p>
          <a:endParaRPr lang="pl-PL"/>
        </a:p>
      </dgm:t>
    </dgm:pt>
    <dgm:pt modelId="{B91CFE71-9198-7A4D-848C-E26E23DFFBF9}" type="sibTrans" cxnId="{229AFB73-4427-8D45-8274-0BEADB1ACD78}">
      <dgm:prSet/>
      <dgm:spPr/>
      <dgm:t>
        <a:bodyPr/>
        <a:lstStyle/>
        <a:p>
          <a:endParaRPr lang="pl-PL"/>
        </a:p>
      </dgm:t>
    </dgm:pt>
    <dgm:pt modelId="{4969A26E-20F1-7F4B-88FB-26F751755968}">
      <dgm:prSet/>
      <dgm:spPr/>
      <dgm:t>
        <a:bodyPr/>
        <a:lstStyle/>
        <a:p>
          <a:r>
            <a:rPr lang="pl-PL" b="1" dirty="0"/>
            <a:t>36% </a:t>
          </a:r>
          <a:endParaRPr lang="pl-PL" dirty="0"/>
        </a:p>
      </dgm:t>
    </dgm:pt>
    <dgm:pt modelId="{49ED9DB3-5409-2746-9722-3CFEFAAB0344}" type="parTrans" cxnId="{1E93BD42-D478-5F48-BB60-8182970DFC6A}">
      <dgm:prSet/>
      <dgm:spPr/>
      <dgm:t>
        <a:bodyPr/>
        <a:lstStyle/>
        <a:p>
          <a:endParaRPr lang="pl-PL"/>
        </a:p>
      </dgm:t>
    </dgm:pt>
    <dgm:pt modelId="{623A693E-27BA-5A4E-82CC-BB53A7A98D8F}" type="sibTrans" cxnId="{1E93BD42-D478-5F48-BB60-8182970DFC6A}">
      <dgm:prSet/>
      <dgm:spPr/>
      <dgm:t>
        <a:bodyPr/>
        <a:lstStyle/>
        <a:p>
          <a:endParaRPr lang="pl-PL"/>
        </a:p>
      </dgm:t>
    </dgm:pt>
    <dgm:pt modelId="{13A954C4-4954-364A-8464-552B452443B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2000" b="1" dirty="0"/>
            <a:t>brak wsparcia merytorycznego</a:t>
          </a:r>
          <a:endParaRPr lang="pl-PL" sz="2000" b="0" dirty="0"/>
        </a:p>
      </dgm:t>
    </dgm:pt>
    <dgm:pt modelId="{CB98DFF6-E098-194B-89A0-FD11A96CAF41}" type="parTrans" cxnId="{37BFDBF9-8207-7642-B67F-0D3CE9A43B63}">
      <dgm:prSet/>
      <dgm:spPr/>
      <dgm:t>
        <a:bodyPr/>
        <a:lstStyle/>
        <a:p>
          <a:endParaRPr lang="pl-PL"/>
        </a:p>
      </dgm:t>
    </dgm:pt>
    <dgm:pt modelId="{3AE96415-C484-824E-A727-7806C46195A5}" type="sibTrans" cxnId="{37BFDBF9-8207-7642-B67F-0D3CE9A43B63}">
      <dgm:prSet/>
      <dgm:spPr/>
      <dgm:t>
        <a:bodyPr/>
        <a:lstStyle/>
        <a:p>
          <a:endParaRPr lang="pl-PL"/>
        </a:p>
      </dgm:t>
    </dgm:pt>
    <dgm:pt modelId="{599F7FE2-3043-7548-8BD4-C49185A7E211}" type="pres">
      <dgm:prSet presAssocID="{891221F4-015F-464A-92A4-61D58EA1C96A}" presName="linearFlow" presStyleCnt="0">
        <dgm:presLayoutVars>
          <dgm:dir/>
          <dgm:animLvl val="lvl"/>
          <dgm:resizeHandles val="exact"/>
        </dgm:presLayoutVars>
      </dgm:prSet>
      <dgm:spPr/>
    </dgm:pt>
    <dgm:pt modelId="{DF75BBD7-9459-914B-91B2-8808E9DA7877}" type="pres">
      <dgm:prSet presAssocID="{507BA3AD-B11A-CA4F-9BBF-62297B68FED0}" presName="composite" presStyleCnt="0"/>
      <dgm:spPr/>
    </dgm:pt>
    <dgm:pt modelId="{FD993F5B-50F4-974E-9833-73E905D58D31}" type="pres">
      <dgm:prSet presAssocID="{507BA3AD-B11A-CA4F-9BBF-62297B68FED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6E7A869-2E87-1C48-974F-6BCD5D80ACE6}" type="pres">
      <dgm:prSet presAssocID="{507BA3AD-B11A-CA4F-9BBF-62297B68FED0}" presName="descendantText" presStyleLbl="alignAcc1" presStyleIdx="0" presStyleCnt="3" custLinFactNeighborX="0" custLinFactNeighborY="-8634">
        <dgm:presLayoutVars>
          <dgm:bulletEnabled val="1"/>
        </dgm:presLayoutVars>
      </dgm:prSet>
      <dgm:spPr/>
    </dgm:pt>
    <dgm:pt modelId="{E164A172-B3B6-E344-B2FD-7789785ECFF6}" type="pres">
      <dgm:prSet presAssocID="{BC4C531E-A806-A449-A927-604715B7400D}" presName="sp" presStyleCnt="0"/>
      <dgm:spPr/>
    </dgm:pt>
    <dgm:pt modelId="{5DEEAF6E-A9DF-4E4E-96CD-3BD1ABD2267E}" type="pres">
      <dgm:prSet presAssocID="{065B19CA-C03E-814B-8174-B9C647CBBAFE}" presName="composite" presStyleCnt="0"/>
      <dgm:spPr/>
    </dgm:pt>
    <dgm:pt modelId="{B19D539C-B767-3442-AE32-3CDCF6B63814}" type="pres">
      <dgm:prSet presAssocID="{065B19CA-C03E-814B-8174-B9C647CBBAF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17925D1-3355-3948-B62A-08E855CAAF9D}" type="pres">
      <dgm:prSet presAssocID="{065B19CA-C03E-814B-8174-B9C647CBBAFE}" presName="descendantText" presStyleLbl="alignAcc1" presStyleIdx="1" presStyleCnt="3">
        <dgm:presLayoutVars>
          <dgm:bulletEnabled val="1"/>
        </dgm:presLayoutVars>
      </dgm:prSet>
      <dgm:spPr/>
    </dgm:pt>
    <dgm:pt modelId="{9D0406A1-96AB-234E-9420-90501F22716B}" type="pres">
      <dgm:prSet presAssocID="{0075F382-C28D-3B49-87E7-FFE84772EB1C}" presName="sp" presStyleCnt="0"/>
      <dgm:spPr/>
    </dgm:pt>
    <dgm:pt modelId="{89570A9A-A22E-9145-864F-2D614127CA3E}" type="pres">
      <dgm:prSet presAssocID="{4969A26E-20F1-7F4B-88FB-26F751755968}" presName="composite" presStyleCnt="0"/>
      <dgm:spPr/>
    </dgm:pt>
    <dgm:pt modelId="{C68154C8-B15C-6445-A444-C4F6855944C2}" type="pres">
      <dgm:prSet presAssocID="{4969A26E-20F1-7F4B-88FB-26F75175596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EFF6FEA-6409-D94F-8B86-73C6A9D3A27A}" type="pres">
      <dgm:prSet presAssocID="{4969A26E-20F1-7F4B-88FB-26F75175596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DB86014-42F4-8F45-A378-148FDBE91298}" type="presOf" srcId="{5A4149EC-03B1-244D-8B92-61D8A7D3B431}" destId="{817925D1-3355-3948-B62A-08E855CAAF9D}" srcOrd="0" destOrd="0" presId="urn:microsoft.com/office/officeart/2005/8/layout/chevron2"/>
    <dgm:cxn modelId="{685C3E30-03AC-DE46-BC62-20A6C36FB661}" type="presOf" srcId="{4969A26E-20F1-7F4B-88FB-26F751755968}" destId="{C68154C8-B15C-6445-A444-C4F6855944C2}" srcOrd="0" destOrd="0" presId="urn:microsoft.com/office/officeart/2005/8/layout/chevron2"/>
    <dgm:cxn modelId="{CABA4537-3797-784B-875D-C53DB1707F1B}" type="presOf" srcId="{E40F0AA6-A266-4447-8B5A-3B9DE7620AF0}" destId="{26E7A869-2E87-1C48-974F-6BCD5D80ACE6}" srcOrd="0" destOrd="0" presId="urn:microsoft.com/office/officeart/2005/8/layout/chevron2"/>
    <dgm:cxn modelId="{EB98715B-F3BA-0248-9C96-6698A77C88D6}" type="presOf" srcId="{13A954C4-4954-364A-8464-552B452443B9}" destId="{2EFF6FEA-6409-D94F-8B86-73C6A9D3A27A}" srcOrd="0" destOrd="0" presId="urn:microsoft.com/office/officeart/2005/8/layout/chevron2"/>
    <dgm:cxn modelId="{1E93BD42-D478-5F48-BB60-8182970DFC6A}" srcId="{891221F4-015F-464A-92A4-61D58EA1C96A}" destId="{4969A26E-20F1-7F4B-88FB-26F751755968}" srcOrd="2" destOrd="0" parTransId="{49ED9DB3-5409-2746-9722-3CFEFAAB0344}" sibTransId="{623A693E-27BA-5A4E-82CC-BB53A7A98D8F}"/>
    <dgm:cxn modelId="{96A3D351-6686-8E4C-926D-A432FE1963DC}" srcId="{891221F4-015F-464A-92A4-61D58EA1C96A}" destId="{507BA3AD-B11A-CA4F-9BBF-62297B68FED0}" srcOrd="0" destOrd="0" parTransId="{4B2F2439-4FFD-9442-B2D6-04D0645E9614}" sibTransId="{BC4C531E-A806-A449-A927-604715B7400D}"/>
    <dgm:cxn modelId="{A5D33752-E728-7141-AE31-32C76F741BDE}" type="presOf" srcId="{891221F4-015F-464A-92A4-61D58EA1C96A}" destId="{599F7FE2-3043-7548-8BD4-C49185A7E211}" srcOrd="0" destOrd="0" presId="urn:microsoft.com/office/officeart/2005/8/layout/chevron2"/>
    <dgm:cxn modelId="{229AFB73-4427-8D45-8274-0BEADB1ACD78}" srcId="{065B19CA-C03E-814B-8174-B9C647CBBAFE}" destId="{5A4149EC-03B1-244D-8B92-61D8A7D3B431}" srcOrd="0" destOrd="0" parTransId="{DAEF2F79-977B-AC48-A3A3-65A180756B92}" sibTransId="{B91CFE71-9198-7A4D-848C-E26E23DFFBF9}"/>
    <dgm:cxn modelId="{BE5E9858-CC17-394B-B87D-8284EBC4B845}" type="presOf" srcId="{507BA3AD-B11A-CA4F-9BBF-62297B68FED0}" destId="{FD993F5B-50F4-974E-9833-73E905D58D31}" srcOrd="0" destOrd="0" presId="urn:microsoft.com/office/officeart/2005/8/layout/chevron2"/>
    <dgm:cxn modelId="{404D998D-745A-A94D-982B-FF3D06A242AA}" srcId="{891221F4-015F-464A-92A4-61D58EA1C96A}" destId="{065B19CA-C03E-814B-8174-B9C647CBBAFE}" srcOrd="1" destOrd="0" parTransId="{8874B054-B027-6E4A-B149-B68994065EED}" sibTransId="{0075F382-C28D-3B49-87E7-FFE84772EB1C}"/>
    <dgm:cxn modelId="{35549D95-6CC9-B841-9E13-3ACD0D0C2AF0}" srcId="{507BA3AD-B11A-CA4F-9BBF-62297B68FED0}" destId="{E40F0AA6-A266-4447-8B5A-3B9DE7620AF0}" srcOrd="0" destOrd="0" parTransId="{88A4CEBE-486E-F34B-A825-6C5ADFE9814A}" sibTransId="{CA78F483-FD71-254B-9620-D8C0C33CD282}"/>
    <dgm:cxn modelId="{D87EBABA-89DF-1A40-80E9-7E9142C970B4}" type="presOf" srcId="{065B19CA-C03E-814B-8174-B9C647CBBAFE}" destId="{B19D539C-B767-3442-AE32-3CDCF6B63814}" srcOrd="0" destOrd="0" presId="urn:microsoft.com/office/officeart/2005/8/layout/chevron2"/>
    <dgm:cxn modelId="{37BFDBF9-8207-7642-B67F-0D3CE9A43B63}" srcId="{4969A26E-20F1-7F4B-88FB-26F751755968}" destId="{13A954C4-4954-364A-8464-552B452443B9}" srcOrd="0" destOrd="0" parTransId="{CB98DFF6-E098-194B-89A0-FD11A96CAF41}" sibTransId="{3AE96415-C484-824E-A727-7806C46195A5}"/>
    <dgm:cxn modelId="{F29D1A37-7683-9F45-9B49-A9BB6F7E0842}" type="presParOf" srcId="{599F7FE2-3043-7548-8BD4-C49185A7E211}" destId="{DF75BBD7-9459-914B-91B2-8808E9DA7877}" srcOrd="0" destOrd="0" presId="urn:microsoft.com/office/officeart/2005/8/layout/chevron2"/>
    <dgm:cxn modelId="{8F448715-D03B-F942-B6D1-D4FAD91DAF1D}" type="presParOf" srcId="{DF75BBD7-9459-914B-91B2-8808E9DA7877}" destId="{FD993F5B-50F4-974E-9833-73E905D58D31}" srcOrd="0" destOrd="0" presId="urn:microsoft.com/office/officeart/2005/8/layout/chevron2"/>
    <dgm:cxn modelId="{5660157D-7502-4F40-B88B-BF2CAFC0EF6D}" type="presParOf" srcId="{DF75BBD7-9459-914B-91B2-8808E9DA7877}" destId="{26E7A869-2E87-1C48-974F-6BCD5D80ACE6}" srcOrd="1" destOrd="0" presId="urn:microsoft.com/office/officeart/2005/8/layout/chevron2"/>
    <dgm:cxn modelId="{5F6F463D-3448-4743-8FF7-E76EFA0C3CC4}" type="presParOf" srcId="{599F7FE2-3043-7548-8BD4-C49185A7E211}" destId="{E164A172-B3B6-E344-B2FD-7789785ECFF6}" srcOrd="1" destOrd="0" presId="urn:microsoft.com/office/officeart/2005/8/layout/chevron2"/>
    <dgm:cxn modelId="{7909DAD5-4E68-CE44-8DFD-7A74AE417476}" type="presParOf" srcId="{599F7FE2-3043-7548-8BD4-C49185A7E211}" destId="{5DEEAF6E-A9DF-4E4E-96CD-3BD1ABD2267E}" srcOrd="2" destOrd="0" presId="urn:microsoft.com/office/officeart/2005/8/layout/chevron2"/>
    <dgm:cxn modelId="{9BD2E1D4-5D80-2046-BF1E-658B457194F2}" type="presParOf" srcId="{5DEEAF6E-A9DF-4E4E-96CD-3BD1ABD2267E}" destId="{B19D539C-B767-3442-AE32-3CDCF6B63814}" srcOrd="0" destOrd="0" presId="urn:microsoft.com/office/officeart/2005/8/layout/chevron2"/>
    <dgm:cxn modelId="{B80E1E6B-7324-654C-B9C2-999D9CE5F416}" type="presParOf" srcId="{5DEEAF6E-A9DF-4E4E-96CD-3BD1ABD2267E}" destId="{817925D1-3355-3948-B62A-08E855CAAF9D}" srcOrd="1" destOrd="0" presId="urn:microsoft.com/office/officeart/2005/8/layout/chevron2"/>
    <dgm:cxn modelId="{960943FB-1517-0C44-B299-86FAB2948BF8}" type="presParOf" srcId="{599F7FE2-3043-7548-8BD4-C49185A7E211}" destId="{9D0406A1-96AB-234E-9420-90501F22716B}" srcOrd="3" destOrd="0" presId="urn:microsoft.com/office/officeart/2005/8/layout/chevron2"/>
    <dgm:cxn modelId="{252528B2-DC49-F54D-B98B-FA8A5946AD6A}" type="presParOf" srcId="{599F7FE2-3043-7548-8BD4-C49185A7E211}" destId="{89570A9A-A22E-9145-864F-2D614127CA3E}" srcOrd="4" destOrd="0" presId="urn:microsoft.com/office/officeart/2005/8/layout/chevron2"/>
    <dgm:cxn modelId="{2A240BD7-BECF-2A42-98AD-C1E42A82D2A8}" type="presParOf" srcId="{89570A9A-A22E-9145-864F-2D614127CA3E}" destId="{C68154C8-B15C-6445-A444-C4F6855944C2}" srcOrd="0" destOrd="0" presId="urn:microsoft.com/office/officeart/2005/8/layout/chevron2"/>
    <dgm:cxn modelId="{C6C042F0-AE5E-4349-8FBC-86DC55D7E4EA}" type="presParOf" srcId="{89570A9A-A22E-9145-864F-2D614127CA3E}" destId="{2EFF6FEA-6409-D94F-8B86-73C6A9D3A27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1221F4-015F-464A-92A4-61D58EA1C96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7BA3AD-B11A-CA4F-9BBF-62297B68FED0}">
      <dgm:prSet/>
      <dgm:spPr/>
      <dgm:t>
        <a:bodyPr/>
        <a:lstStyle/>
        <a:p>
          <a:r>
            <a:rPr lang="pl-PL" b="1" dirty="0"/>
            <a:t>64%</a:t>
          </a:r>
        </a:p>
      </dgm:t>
    </dgm:pt>
    <dgm:pt modelId="{4B2F2439-4FFD-9442-B2D6-04D0645E9614}" type="parTrans" cxnId="{96A3D351-6686-8E4C-926D-A432FE1963DC}">
      <dgm:prSet/>
      <dgm:spPr/>
      <dgm:t>
        <a:bodyPr/>
        <a:lstStyle/>
        <a:p>
          <a:endParaRPr lang="pl-PL"/>
        </a:p>
      </dgm:t>
    </dgm:pt>
    <dgm:pt modelId="{BC4C531E-A806-A449-A927-604715B7400D}" type="sibTrans" cxnId="{96A3D351-6686-8E4C-926D-A432FE1963DC}">
      <dgm:prSet/>
      <dgm:spPr/>
      <dgm:t>
        <a:bodyPr/>
        <a:lstStyle/>
        <a:p>
          <a:endParaRPr lang="pl-PL"/>
        </a:p>
      </dgm:t>
    </dgm:pt>
    <dgm:pt modelId="{E40F0AA6-A266-4447-8B5A-3B9DE7620AF0}">
      <dgm:prSet custT="1"/>
      <dgm:spPr/>
      <dgm:t>
        <a:bodyPr/>
        <a:lstStyle/>
        <a:p>
          <a:r>
            <a:rPr lang="pl-PL" sz="2000" b="1" dirty="0">
              <a:effectLst/>
            </a:rPr>
            <a:t>gotowe narzędzia </a:t>
          </a:r>
          <a:r>
            <a:rPr lang="pl-PL" sz="2000" b="0" dirty="0">
              <a:effectLst/>
            </a:rPr>
            <a:t>i wytyczne -  proste wzorce, standardy, listy kontrolne, dobre praktyki</a:t>
          </a:r>
          <a:endParaRPr lang="pl-PL" sz="2000" b="0" dirty="0"/>
        </a:p>
      </dgm:t>
    </dgm:pt>
    <dgm:pt modelId="{88A4CEBE-486E-F34B-A825-6C5ADFE9814A}" type="parTrans" cxnId="{35549D95-6CC9-B841-9E13-3ACD0D0C2AF0}">
      <dgm:prSet/>
      <dgm:spPr/>
      <dgm:t>
        <a:bodyPr/>
        <a:lstStyle/>
        <a:p>
          <a:endParaRPr lang="pl-PL"/>
        </a:p>
      </dgm:t>
    </dgm:pt>
    <dgm:pt modelId="{CA78F483-FD71-254B-9620-D8C0C33CD282}" type="sibTrans" cxnId="{35549D95-6CC9-B841-9E13-3ACD0D0C2AF0}">
      <dgm:prSet/>
      <dgm:spPr/>
      <dgm:t>
        <a:bodyPr/>
        <a:lstStyle/>
        <a:p>
          <a:endParaRPr lang="pl-PL"/>
        </a:p>
      </dgm:t>
    </dgm:pt>
    <dgm:pt modelId="{065B19CA-C03E-814B-8174-B9C647CBBAFE}">
      <dgm:prSet/>
      <dgm:spPr/>
      <dgm:t>
        <a:bodyPr/>
        <a:lstStyle/>
        <a:p>
          <a:r>
            <a:rPr lang="pl-PL" b="1" dirty="0"/>
            <a:t>58%</a:t>
          </a:r>
        </a:p>
      </dgm:t>
    </dgm:pt>
    <dgm:pt modelId="{8874B054-B027-6E4A-B149-B68994065EED}" type="parTrans" cxnId="{404D998D-745A-A94D-982B-FF3D06A242AA}">
      <dgm:prSet/>
      <dgm:spPr/>
      <dgm:t>
        <a:bodyPr/>
        <a:lstStyle/>
        <a:p>
          <a:endParaRPr lang="pl-PL"/>
        </a:p>
      </dgm:t>
    </dgm:pt>
    <dgm:pt modelId="{0075F382-C28D-3B49-87E7-FFE84772EB1C}" type="sibTrans" cxnId="{404D998D-745A-A94D-982B-FF3D06A242AA}">
      <dgm:prSet/>
      <dgm:spPr/>
      <dgm:t>
        <a:bodyPr/>
        <a:lstStyle/>
        <a:p>
          <a:endParaRPr lang="pl-PL"/>
        </a:p>
      </dgm:t>
    </dgm:pt>
    <dgm:pt modelId="{5A4149EC-03B1-244D-8B92-61D8A7D3B43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2000" b="1" dirty="0">
              <a:effectLst/>
            </a:rPr>
            <a:t>doradztwo w pozyskiwaniu środków </a:t>
          </a:r>
          <a:r>
            <a:rPr lang="pl-PL" sz="2000" b="0" dirty="0">
              <a:effectLst/>
            </a:rPr>
            <a:t>zewnętrznych</a:t>
          </a:r>
          <a:r>
            <a:rPr lang="pl-PL" sz="2000" b="1" dirty="0">
              <a:effectLst/>
            </a:rPr>
            <a:t> </a:t>
          </a:r>
          <a:endParaRPr lang="pl-PL" sz="2000" b="0" dirty="0"/>
        </a:p>
      </dgm:t>
    </dgm:pt>
    <dgm:pt modelId="{DAEF2F79-977B-AC48-A3A3-65A180756B92}" type="parTrans" cxnId="{229AFB73-4427-8D45-8274-0BEADB1ACD78}">
      <dgm:prSet/>
      <dgm:spPr/>
      <dgm:t>
        <a:bodyPr/>
        <a:lstStyle/>
        <a:p>
          <a:endParaRPr lang="pl-PL"/>
        </a:p>
      </dgm:t>
    </dgm:pt>
    <dgm:pt modelId="{B91CFE71-9198-7A4D-848C-E26E23DFFBF9}" type="sibTrans" cxnId="{229AFB73-4427-8D45-8274-0BEADB1ACD78}">
      <dgm:prSet/>
      <dgm:spPr/>
      <dgm:t>
        <a:bodyPr/>
        <a:lstStyle/>
        <a:p>
          <a:endParaRPr lang="pl-PL"/>
        </a:p>
      </dgm:t>
    </dgm:pt>
    <dgm:pt modelId="{4969A26E-20F1-7F4B-88FB-26F751755968}">
      <dgm:prSet/>
      <dgm:spPr/>
      <dgm:t>
        <a:bodyPr/>
        <a:lstStyle/>
        <a:p>
          <a:r>
            <a:rPr lang="pl-PL" b="1" dirty="0"/>
            <a:t>55% </a:t>
          </a:r>
          <a:endParaRPr lang="pl-PL" dirty="0"/>
        </a:p>
      </dgm:t>
    </dgm:pt>
    <dgm:pt modelId="{49ED9DB3-5409-2746-9722-3CFEFAAB0344}" type="parTrans" cxnId="{1E93BD42-D478-5F48-BB60-8182970DFC6A}">
      <dgm:prSet/>
      <dgm:spPr/>
      <dgm:t>
        <a:bodyPr/>
        <a:lstStyle/>
        <a:p>
          <a:endParaRPr lang="pl-PL"/>
        </a:p>
      </dgm:t>
    </dgm:pt>
    <dgm:pt modelId="{623A693E-27BA-5A4E-82CC-BB53A7A98D8F}" type="sibTrans" cxnId="{1E93BD42-D478-5F48-BB60-8182970DFC6A}">
      <dgm:prSet/>
      <dgm:spPr/>
      <dgm:t>
        <a:bodyPr/>
        <a:lstStyle/>
        <a:p>
          <a:endParaRPr lang="pl-PL"/>
        </a:p>
      </dgm:t>
    </dgm:pt>
    <dgm:pt modelId="{13A954C4-4954-364A-8464-552B452443B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800" b="1" dirty="0">
              <a:effectLst/>
            </a:rPr>
            <a:t>mechanizmy trwałego/stabilnego finansowania </a:t>
          </a:r>
          <a:r>
            <a:rPr lang="pl-PL" sz="1800" b="0" dirty="0">
              <a:effectLst/>
            </a:rPr>
            <a:t>i wsparcie operacyjne</a:t>
          </a:r>
          <a:endParaRPr lang="pl-PL" sz="1800" b="0" dirty="0"/>
        </a:p>
      </dgm:t>
    </dgm:pt>
    <dgm:pt modelId="{CB98DFF6-E098-194B-89A0-FD11A96CAF41}" type="parTrans" cxnId="{37BFDBF9-8207-7642-B67F-0D3CE9A43B63}">
      <dgm:prSet/>
      <dgm:spPr/>
      <dgm:t>
        <a:bodyPr/>
        <a:lstStyle/>
        <a:p>
          <a:endParaRPr lang="pl-PL"/>
        </a:p>
      </dgm:t>
    </dgm:pt>
    <dgm:pt modelId="{3AE96415-C484-824E-A727-7806C46195A5}" type="sibTrans" cxnId="{37BFDBF9-8207-7642-B67F-0D3CE9A43B63}">
      <dgm:prSet/>
      <dgm:spPr/>
      <dgm:t>
        <a:bodyPr/>
        <a:lstStyle/>
        <a:p>
          <a:endParaRPr lang="pl-PL"/>
        </a:p>
      </dgm:t>
    </dgm:pt>
    <dgm:pt modelId="{599F7FE2-3043-7548-8BD4-C49185A7E211}" type="pres">
      <dgm:prSet presAssocID="{891221F4-015F-464A-92A4-61D58EA1C96A}" presName="linearFlow" presStyleCnt="0">
        <dgm:presLayoutVars>
          <dgm:dir/>
          <dgm:animLvl val="lvl"/>
          <dgm:resizeHandles val="exact"/>
        </dgm:presLayoutVars>
      </dgm:prSet>
      <dgm:spPr/>
    </dgm:pt>
    <dgm:pt modelId="{DF75BBD7-9459-914B-91B2-8808E9DA7877}" type="pres">
      <dgm:prSet presAssocID="{507BA3AD-B11A-CA4F-9BBF-62297B68FED0}" presName="composite" presStyleCnt="0"/>
      <dgm:spPr/>
    </dgm:pt>
    <dgm:pt modelId="{FD993F5B-50F4-974E-9833-73E905D58D31}" type="pres">
      <dgm:prSet presAssocID="{507BA3AD-B11A-CA4F-9BBF-62297B68FED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6E7A869-2E87-1C48-974F-6BCD5D80ACE6}" type="pres">
      <dgm:prSet presAssocID="{507BA3AD-B11A-CA4F-9BBF-62297B68FED0}" presName="descendantText" presStyleLbl="alignAcc1" presStyleIdx="0" presStyleCnt="3">
        <dgm:presLayoutVars>
          <dgm:bulletEnabled val="1"/>
        </dgm:presLayoutVars>
      </dgm:prSet>
      <dgm:spPr/>
    </dgm:pt>
    <dgm:pt modelId="{E164A172-B3B6-E344-B2FD-7789785ECFF6}" type="pres">
      <dgm:prSet presAssocID="{BC4C531E-A806-A449-A927-604715B7400D}" presName="sp" presStyleCnt="0"/>
      <dgm:spPr/>
    </dgm:pt>
    <dgm:pt modelId="{5DEEAF6E-A9DF-4E4E-96CD-3BD1ABD2267E}" type="pres">
      <dgm:prSet presAssocID="{065B19CA-C03E-814B-8174-B9C647CBBAFE}" presName="composite" presStyleCnt="0"/>
      <dgm:spPr/>
    </dgm:pt>
    <dgm:pt modelId="{B19D539C-B767-3442-AE32-3CDCF6B63814}" type="pres">
      <dgm:prSet presAssocID="{065B19CA-C03E-814B-8174-B9C647CBBAF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17925D1-3355-3948-B62A-08E855CAAF9D}" type="pres">
      <dgm:prSet presAssocID="{065B19CA-C03E-814B-8174-B9C647CBBAFE}" presName="descendantText" presStyleLbl="alignAcc1" presStyleIdx="1" presStyleCnt="3">
        <dgm:presLayoutVars>
          <dgm:bulletEnabled val="1"/>
        </dgm:presLayoutVars>
      </dgm:prSet>
      <dgm:spPr/>
    </dgm:pt>
    <dgm:pt modelId="{9D0406A1-96AB-234E-9420-90501F22716B}" type="pres">
      <dgm:prSet presAssocID="{0075F382-C28D-3B49-87E7-FFE84772EB1C}" presName="sp" presStyleCnt="0"/>
      <dgm:spPr/>
    </dgm:pt>
    <dgm:pt modelId="{89570A9A-A22E-9145-864F-2D614127CA3E}" type="pres">
      <dgm:prSet presAssocID="{4969A26E-20F1-7F4B-88FB-26F751755968}" presName="composite" presStyleCnt="0"/>
      <dgm:spPr/>
    </dgm:pt>
    <dgm:pt modelId="{C68154C8-B15C-6445-A444-C4F6855944C2}" type="pres">
      <dgm:prSet presAssocID="{4969A26E-20F1-7F4B-88FB-26F75175596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EFF6FEA-6409-D94F-8B86-73C6A9D3A27A}" type="pres">
      <dgm:prSet presAssocID="{4969A26E-20F1-7F4B-88FB-26F75175596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DB86014-42F4-8F45-A378-148FDBE91298}" type="presOf" srcId="{5A4149EC-03B1-244D-8B92-61D8A7D3B431}" destId="{817925D1-3355-3948-B62A-08E855CAAF9D}" srcOrd="0" destOrd="0" presId="urn:microsoft.com/office/officeart/2005/8/layout/chevron2"/>
    <dgm:cxn modelId="{685C3E30-03AC-DE46-BC62-20A6C36FB661}" type="presOf" srcId="{4969A26E-20F1-7F4B-88FB-26F751755968}" destId="{C68154C8-B15C-6445-A444-C4F6855944C2}" srcOrd="0" destOrd="0" presId="urn:microsoft.com/office/officeart/2005/8/layout/chevron2"/>
    <dgm:cxn modelId="{CABA4537-3797-784B-875D-C53DB1707F1B}" type="presOf" srcId="{E40F0AA6-A266-4447-8B5A-3B9DE7620AF0}" destId="{26E7A869-2E87-1C48-974F-6BCD5D80ACE6}" srcOrd="0" destOrd="0" presId="urn:microsoft.com/office/officeart/2005/8/layout/chevron2"/>
    <dgm:cxn modelId="{EB98715B-F3BA-0248-9C96-6698A77C88D6}" type="presOf" srcId="{13A954C4-4954-364A-8464-552B452443B9}" destId="{2EFF6FEA-6409-D94F-8B86-73C6A9D3A27A}" srcOrd="0" destOrd="0" presId="urn:microsoft.com/office/officeart/2005/8/layout/chevron2"/>
    <dgm:cxn modelId="{1E93BD42-D478-5F48-BB60-8182970DFC6A}" srcId="{891221F4-015F-464A-92A4-61D58EA1C96A}" destId="{4969A26E-20F1-7F4B-88FB-26F751755968}" srcOrd="2" destOrd="0" parTransId="{49ED9DB3-5409-2746-9722-3CFEFAAB0344}" sibTransId="{623A693E-27BA-5A4E-82CC-BB53A7A98D8F}"/>
    <dgm:cxn modelId="{96A3D351-6686-8E4C-926D-A432FE1963DC}" srcId="{891221F4-015F-464A-92A4-61D58EA1C96A}" destId="{507BA3AD-B11A-CA4F-9BBF-62297B68FED0}" srcOrd="0" destOrd="0" parTransId="{4B2F2439-4FFD-9442-B2D6-04D0645E9614}" sibTransId="{BC4C531E-A806-A449-A927-604715B7400D}"/>
    <dgm:cxn modelId="{A5D33752-E728-7141-AE31-32C76F741BDE}" type="presOf" srcId="{891221F4-015F-464A-92A4-61D58EA1C96A}" destId="{599F7FE2-3043-7548-8BD4-C49185A7E211}" srcOrd="0" destOrd="0" presId="urn:microsoft.com/office/officeart/2005/8/layout/chevron2"/>
    <dgm:cxn modelId="{229AFB73-4427-8D45-8274-0BEADB1ACD78}" srcId="{065B19CA-C03E-814B-8174-B9C647CBBAFE}" destId="{5A4149EC-03B1-244D-8B92-61D8A7D3B431}" srcOrd="0" destOrd="0" parTransId="{DAEF2F79-977B-AC48-A3A3-65A180756B92}" sibTransId="{B91CFE71-9198-7A4D-848C-E26E23DFFBF9}"/>
    <dgm:cxn modelId="{BE5E9858-CC17-394B-B87D-8284EBC4B845}" type="presOf" srcId="{507BA3AD-B11A-CA4F-9BBF-62297B68FED0}" destId="{FD993F5B-50F4-974E-9833-73E905D58D31}" srcOrd="0" destOrd="0" presId="urn:microsoft.com/office/officeart/2005/8/layout/chevron2"/>
    <dgm:cxn modelId="{404D998D-745A-A94D-982B-FF3D06A242AA}" srcId="{891221F4-015F-464A-92A4-61D58EA1C96A}" destId="{065B19CA-C03E-814B-8174-B9C647CBBAFE}" srcOrd="1" destOrd="0" parTransId="{8874B054-B027-6E4A-B149-B68994065EED}" sibTransId="{0075F382-C28D-3B49-87E7-FFE84772EB1C}"/>
    <dgm:cxn modelId="{35549D95-6CC9-B841-9E13-3ACD0D0C2AF0}" srcId="{507BA3AD-B11A-CA4F-9BBF-62297B68FED0}" destId="{E40F0AA6-A266-4447-8B5A-3B9DE7620AF0}" srcOrd="0" destOrd="0" parTransId="{88A4CEBE-486E-F34B-A825-6C5ADFE9814A}" sibTransId="{CA78F483-FD71-254B-9620-D8C0C33CD282}"/>
    <dgm:cxn modelId="{D87EBABA-89DF-1A40-80E9-7E9142C970B4}" type="presOf" srcId="{065B19CA-C03E-814B-8174-B9C647CBBAFE}" destId="{B19D539C-B767-3442-AE32-3CDCF6B63814}" srcOrd="0" destOrd="0" presId="urn:microsoft.com/office/officeart/2005/8/layout/chevron2"/>
    <dgm:cxn modelId="{37BFDBF9-8207-7642-B67F-0D3CE9A43B63}" srcId="{4969A26E-20F1-7F4B-88FB-26F751755968}" destId="{13A954C4-4954-364A-8464-552B452443B9}" srcOrd="0" destOrd="0" parTransId="{CB98DFF6-E098-194B-89A0-FD11A96CAF41}" sibTransId="{3AE96415-C484-824E-A727-7806C46195A5}"/>
    <dgm:cxn modelId="{F29D1A37-7683-9F45-9B49-A9BB6F7E0842}" type="presParOf" srcId="{599F7FE2-3043-7548-8BD4-C49185A7E211}" destId="{DF75BBD7-9459-914B-91B2-8808E9DA7877}" srcOrd="0" destOrd="0" presId="urn:microsoft.com/office/officeart/2005/8/layout/chevron2"/>
    <dgm:cxn modelId="{8F448715-D03B-F942-B6D1-D4FAD91DAF1D}" type="presParOf" srcId="{DF75BBD7-9459-914B-91B2-8808E9DA7877}" destId="{FD993F5B-50F4-974E-9833-73E905D58D31}" srcOrd="0" destOrd="0" presId="urn:microsoft.com/office/officeart/2005/8/layout/chevron2"/>
    <dgm:cxn modelId="{5660157D-7502-4F40-B88B-BF2CAFC0EF6D}" type="presParOf" srcId="{DF75BBD7-9459-914B-91B2-8808E9DA7877}" destId="{26E7A869-2E87-1C48-974F-6BCD5D80ACE6}" srcOrd="1" destOrd="0" presId="urn:microsoft.com/office/officeart/2005/8/layout/chevron2"/>
    <dgm:cxn modelId="{5F6F463D-3448-4743-8FF7-E76EFA0C3CC4}" type="presParOf" srcId="{599F7FE2-3043-7548-8BD4-C49185A7E211}" destId="{E164A172-B3B6-E344-B2FD-7789785ECFF6}" srcOrd="1" destOrd="0" presId="urn:microsoft.com/office/officeart/2005/8/layout/chevron2"/>
    <dgm:cxn modelId="{7909DAD5-4E68-CE44-8DFD-7A74AE417476}" type="presParOf" srcId="{599F7FE2-3043-7548-8BD4-C49185A7E211}" destId="{5DEEAF6E-A9DF-4E4E-96CD-3BD1ABD2267E}" srcOrd="2" destOrd="0" presId="urn:microsoft.com/office/officeart/2005/8/layout/chevron2"/>
    <dgm:cxn modelId="{9BD2E1D4-5D80-2046-BF1E-658B457194F2}" type="presParOf" srcId="{5DEEAF6E-A9DF-4E4E-96CD-3BD1ABD2267E}" destId="{B19D539C-B767-3442-AE32-3CDCF6B63814}" srcOrd="0" destOrd="0" presId="urn:microsoft.com/office/officeart/2005/8/layout/chevron2"/>
    <dgm:cxn modelId="{B80E1E6B-7324-654C-B9C2-999D9CE5F416}" type="presParOf" srcId="{5DEEAF6E-A9DF-4E4E-96CD-3BD1ABD2267E}" destId="{817925D1-3355-3948-B62A-08E855CAAF9D}" srcOrd="1" destOrd="0" presId="urn:microsoft.com/office/officeart/2005/8/layout/chevron2"/>
    <dgm:cxn modelId="{960943FB-1517-0C44-B299-86FAB2948BF8}" type="presParOf" srcId="{599F7FE2-3043-7548-8BD4-C49185A7E211}" destId="{9D0406A1-96AB-234E-9420-90501F22716B}" srcOrd="3" destOrd="0" presId="urn:microsoft.com/office/officeart/2005/8/layout/chevron2"/>
    <dgm:cxn modelId="{252528B2-DC49-F54D-B98B-FA8A5946AD6A}" type="presParOf" srcId="{599F7FE2-3043-7548-8BD4-C49185A7E211}" destId="{89570A9A-A22E-9145-864F-2D614127CA3E}" srcOrd="4" destOrd="0" presId="urn:microsoft.com/office/officeart/2005/8/layout/chevron2"/>
    <dgm:cxn modelId="{2A240BD7-BECF-2A42-98AD-C1E42A82D2A8}" type="presParOf" srcId="{89570A9A-A22E-9145-864F-2D614127CA3E}" destId="{C68154C8-B15C-6445-A444-C4F6855944C2}" srcOrd="0" destOrd="0" presId="urn:microsoft.com/office/officeart/2005/8/layout/chevron2"/>
    <dgm:cxn modelId="{C6C042F0-AE5E-4349-8FBC-86DC55D7E4EA}" type="presParOf" srcId="{89570A9A-A22E-9145-864F-2D614127CA3E}" destId="{2EFF6FEA-6409-D94F-8B86-73C6A9D3A27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1221F4-015F-464A-92A4-61D58EA1C96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7BA3AD-B11A-CA4F-9BBF-62297B68FED0}">
      <dgm:prSet/>
      <dgm:spPr/>
      <dgm:t>
        <a:bodyPr/>
        <a:lstStyle/>
        <a:p>
          <a:r>
            <a:rPr lang="pl-PL" b="1" dirty="0"/>
            <a:t>53%</a:t>
          </a:r>
        </a:p>
      </dgm:t>
    </dgm:pt>
    <dgm:pt modelId="{4B2F2439-4FFD-9442-B2D6-04D0645E9614}" type="parTrans" cxnId="{96A3D351-6686-8E4C-926D-A432FE1963DC}">
      <dgm:prSet/>
      <dgm:spPr/>
      <dgm:t>
        <a:bodyPr/>
        <a:lstStyle/>
        <a:p>
          <a:endParaRPr lang="pl-PL"/>
        </a:p>
      </dgm:t>
    </dgm:pt>
    <dgm:pt modelId="{BC4C531E-A806-A449-A927-604715B7400D}" type="sibTrans" cxnId="{96A3D351-6686-8E4C-926D-A432FE1963DC}">
      <dgm:prSet/>
      <dgm:spPr/>
      <dgm:t>
        <a:bodyPr/>
        <a:lstStyle/>
        <a:p>
          <a:endParaRPr lang="pl-PL"/>
        </a:p>
      </dgm:t>
    </dgm:pt>
    <dgm:pt modelId="{E40F0AA6-A266-4447-8B5A-3B9DE7620AF0}">
      <dgm:prSet custT="1"/>
      <dgm:spPr/>
      <dgm:t>
        <a:bodyPr/>
        <a:lstStyle/>
        <a:p>
          <a:r>
            <a:rPr lang="pl-PL" sz="2000" b="1" dirty="0">
              <a:effectLst/>
            </a:rPr>
            <a:t>wzmocnienia roli szkoły </a:t>
          </a:r>
          <a:r>
            <a:rPr lang="pl-PL" sz="2000" b="0" dirty="0">
              <a:effectLst/>
            </a:rPr>
            <a:t>jako lokalnego centrum edukacji klimatyczno-zdrowotnej</a:t>
          </a:r>
          <a:endParaRPr lang="pl-PL" sz="2000" b="0" dirty="0"/>
        </a:p>
      </dgm:t>
    </dgm:pt>
    <dgm:pt modelId="{88A4CEBE-486E-F34B-A825-6C5ADFE9814A}" type="parTrans" cxnId="{35549D95-6CC9-B841-9E13-3ACD0D0C2AF0}">
      <dgm:prSet/>
      <dgm:spPr/>
      <dgm:t>
        <a:bodyPr/>
        <a:lstStyle/>
        <a:p>
          <a:endParaRPr lang="pl-PL"/>
        </a:p>
      </dgm:t>
    </dgm:pt>
    <dgm:pt modelId="{CA78F483-FD71-254B-9620-D8C0C33CD282}" type="sibTrans" cxnId="{35549D95-6CC9-B841-9E13-3ACD0D0C2AF0}">
      <dgm:prSet/>
      <dgm:spPr/>
      <dgm:t>
        <a:bodyPr/>
        <a:lstStyle/>
        <a:p>
          <a:endParaRPr lang="pl-PL"/>
        </a:p>
      </dgm:t>
    </dgm:pt>
    <dgm:pt modelId="{065B19CA-C03E-814B-8174-B9C647CBBAFE}">
      <dgm:prSet/>
      <dgm:spPr/>
      <dgm:t>
        <a:bodyPr/>
        <a:lstStyle/>
        <a:p>
          <a:r>
            <a:rPr lang="pl-PL" b="1" dirty="0"/>
            <a:t>49%</a:t>
          </a:r>
        </a:p>
      </dgm:t>
    </dgm:pt>
    <dgm:pt modelId="{8874B054-B027-6E4A-B149-B68994065EED}" type="parTrans" cxnId="{404D998D-745A-A94D-982B-FF3D06A242AA}">
      <dgm:prSet/>
      <dgm:spPr/>
      <dgm:t>
        <a:bodyPr/>
        <a:lstStyle/>
        <a:p>
          <a:endParaRPr lang="pl-PL"/>
        </a:p>
      </dgm:t>
    </dgm:pt>
    <dgm:pt modelId="{0075F382-C28D-3B49-87E7-FFE84772EB1C}" type="sibTrans" cxnId="{404D998D-745A-A94D-982B-FF3D06A242AA}">
      <dgm:prSet/>
      <dgm:spPr/>
      <dgm:t>
        <a:bodyPr/>
        <a:lstStyle/>
        <a:p>
          <a:endParaRPr lang="pl-PL"/>
        </a:p>
      </dgm:t>
    </dgm:pt>
    <dgm:pt modelId="{5A4149EC-03B1-244D-8B92-61D8A7D3B43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2000" b="1" dirty="0">
              <a:effectLst/>
            </a:rPr>
            <a:t>wytycznych w zakresie tworzenia infrastruktury</a:t>
          </a:r>
          <a:r>
            <a:rPr lang="pl-PL" sz="2000" b="0" dirty="0">
              <a:effectLst/>
            </a:rPr>
            <a:t> szkolnej</a:t>
          </a:r>
          <a:endParaRPr lang="pl-PL" sz="2000" b="0" dirty="0"/>
        </a:p>
      </dgm:t>
    </dgm:pt>
    <dgm:pt modelId="{DAEF2F79-977B-AC48-A3A3-65A180756B92}" type="parTrans" cxnId="{229AFB73-4427-8D45-8274-0BEADB1ACD78}">
      <dgm:prSet/>
      <dgm:spPr/>
      <dgm:t>
        <a:bodyPr/>
        <a:lstStyle/>
        <a:p>
          <a:endParaRPr lang="pl-PL"/>
        </a:p>
      </dgm:t>
    </dgm:pt>
    <dgm:pt modelId="{B91CFE71-9198-7A4D-848C-E26E23DFFBF9}" type="sibTrans" cxnId="{229AFB73-4427-8D45-8274-0BEADB1ACD78}">
      <dgm:prSet/>
      <dgm:spPr/>
      <dgm:t>
        <a:bodyPr/>
        <a:lstStyle/>
        <a:p>
          <a:endParaRPr lang="pl-PL"/>
        </a:p>
      </dgm:t>
    </dgm:pt>
    <dgm:pt modelId="{4969A26E-20F1-7F4B-88FB-26F751755968}">
      <dgm:prSet/>
      <dgm:spPr/>
      <dgm:t>
        <a:bodyPr/>
        <a:lstStyle/>
        <a:p>
          <a:r>
            <a:rPr lang="pl-PL" b="1" dirty="0"/>
            <a:t>43% </a:t>
          </a:r>
          <a:endParaRPr lang="pl-PL" dirty="0"/>
        </a:p>
      </dgm:t>
    </dgm:pt>
    <dgm:pt modelId="{49ED9DB3-5409-2746-9722-3CFEFAAB0344}" type="parTrans" cxnId="{1E93BD42-D478-5F48-BB60-8182970DFC6A}">
      <dgm:prSet/>
      <dgm:spPr/>
      <dgm:t>
        <a:bodyPr/>
        <a:lstStyle/>
        <a:p>
          <a:endParaRPr lang="pl-PL"/>
        </a:p>
      </dgm:t>
    </dgm:pt>
    <dgm:pt modelId="{623A693E-27BA-5A4E-82CC-BB53A7A98D8F}" type="sibTrans" cxnId="{1E93BD42-D478-5F48-BB60-8182970DFC6A}">
      <dgm:prSet/>
      <dgm:spPr/>
      <dgm:t>
        <a:bodyPr/>
        <a:lstStyle/>
        <a:p>
          <a:endParaRPr lang="pl-PL"/>
        </a:p>
      </dgm:t>
    </dgm:pt>
    <dgm:pt modelId="{13A954C4-4954-364A-8464-552B452443B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800" b="1" dirty="0">
              <a:effectLst/>
            </a:rPr>
            <a:t>wsparcia w przygotowaniu projektów </a:t>
          </a:r>
          <a:r>
            <a:rPr lang="pl-PL" sz="1800" b="0" dirty="0">
              <a:effectLst/>
            </a:rPr>
            <a:t>integrujących infrastrukturę i cele edukacyjne</a:t>
          </a:r>
          <a:endParaRPr lang="pl-PL" sz="1800" b="0" dirty="0"/>
        </a:p>
      </dgm:t>
    </dgm:pt>
    <dgm:pt modelId="{CB98DFF6-E098-194B-89A0-FD11A96CAF41}" type="parTrans" cxnId="{37BFDBF9-8207-7642-B67F-0D3CE9A43B63}">
      <dgm:prSet/>
      <dgm:spPr/>
      <dgm:t>
        <a:bodyPr/>
        <a:lstStyle/>
        <a:p>
          <a:endParaRPr lang="pl-PL"/>
        </a:p>
      </dgm:t>
    </dgm:pt>
    <dgm:pt modelId="{3AE96415-C484-824E-A727-7806C46195A5}" type="sibTrans" cxnId="{37BFDBF9-8207-7642-B67F-0D3CE9A43B63}">
      <dgm:prSet/>
      <dgm:spPr/>
      <dgm:t>
        <a:bodyPr/>
        <a:lstStyle/>
        <a:p>
          <a:endParaRPr lang="pl-PL"/>
        </a:p>
      </dgm:t>
    </dgm:pt>
    <dgm:pt modelId="{599F7FE2-3043-7548-8BD4-C49185A7E211}" type="pres">
      <dgm:prSet presAssocID="{891221F4-015F-464A-92A4-61D58EA1C96A}" presName="linearFlow" presStyleCnt="0">
        <dgm:presLayoutVars>
          <dgm:dir/>
          <dgm:animLvl val="lvl"/>
          <dgm:resizeHandles val="exact"/>
        </dgm:presLayoutVars>
      </dgm:prSet>
      <dgm:spPr/>
    </dgm:pt>
    <dgm:pt modelId="{DF75BBD7-9459-914B-91B2-8808E9DA7877}" type="pres">
      <dgm:prSet presAssocID="{507BA3AD-B11A-CA4F-9BBF-62297B68FED0}" presName="composite" presStyleCnt="0"/>
      <dgm:spPr/>
    </dgm:pt>
    <dgm:pt modelId="{FD993F5B-50F4-974E-9833-73E905D58D31}" type="pres">
      <dgm:prSet presAssocID="{507BA3AD-B11A-CA4F-9BBF-62297B68FED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6E7A869-2E87-1C48-974F-6BCD5D80ACE6}" type="pres">
      <dgm:prSet presAssocID="{507BA3AD-B11A-CA4F-9BBF-62297B68FED0}" presName="descendantText" presStyleLbl="alignAcc1" presStyleIdx="0" presStyleCnt="3">
        <dgm:presLayoutVars>
          <dgm:bulletEnabled val="1"/>
        </dgm:presLayoutVars>
      </dgm:prSet>
      <dgm:spPr/>
    </dgm:pt>
    <dgm:pt modelId="{E164A172-B3B6-E344-B2FD-7789785ECFF6}" type="pres">
      <dgm:prSet presAssocID="{BC4C531E-A806-A449-A927-604715B7400D}" presName="sp" presStyleCnt="0"/>
      <dgm:spPr/>
    </dgm:pt>
    <dgm:pt modelId="{5DEEAF6E-A9DF-4E4E-96CD-3BD1ABD2267E}" type="pres">
      <dgm:prSet presAssocID="{065B19CA-C03E-814B-8174-B9C647CBBAFE}" presName="composite" presStyleCnt="0"/>
      <dgm:spPr/>
    </dgm:pt>
    <dgm:pt modelId="{B19D539C-B767-3442-AE32-3CDCF6B63814}" type="pres">
      <dgm:prSet presAssocID="{065B19CA-C03E-814B-8174-B9C647CBBAF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17925D1-3355-3948-B62A-08E855CAAF9D}" type="pres">
      <dgm:prSet presAssocID="{065B19CA-C03E-814B-8174-B9C647CBBAFE}" presName="descendantText" presStyleLbl="alignAcc1" presStyleIdx="1" presStyleCnt="3">
        <dgm:presLayoutVars>
          <dgm:bulletEnabled val="1"/>
        </dgm:presLayoutVars>
      </dgm:prSet>
      <dgm:spPr/>
    </dgm:pt>
    <dgm:pt modelId="{9D0406A1-96AB-234E-9420-90501F22716B}" type="pres">
      <dgm:prSet presAssocID="{0075F382-C28D-3B49-87E7-FFE84772EB1C}" presName="sp" presStyleCnt="0"/>
      <dgm:spPr/>
    </dgm:pt>
    <dgm:pt modelId="{89570A9A-A22E-9145-864F-2D614127CA3E}" type="pres">
      <dgm:prSet presAssocID="{4969A26E-20F1-7F4B-88FB-26F751755968}" presName="composite" presStyleCnt="0"/>
      <dgm:spPr/>
    </dgm:pt>
    <dgm:pt modelId="{C68154C8-B15C-6445-A444-C4F6855944C2}" type="pres">
      <dgm:prSet presAssocID="{4969A26E-20F1-7F4B-88FB-26F75175596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EFF6FEA-6409-D94F-8B86-73C6A9D3A27A}" type="pres">
      <dgm:prSet presAssocID="{4969A26E-20F1-7F4B-88FB-26F75175596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DB86014-42F4-8F45-A378-148FDBE91298}" type="presOf" srcId="{5A4149EC-03B1-244D-8B92-61D8A7D3B431}" destId="{817925D1-3355-3948-B62A-08E855CAAF9D}" srcOrd="0" destOrd="0" presId="urn:microsoft.com/office/officeart/2005/8/layout/chevron2"/>
    <dgm:cxn modelId="{685C3E30-03AC-DE46-BC62-20A6C36FB661}" type="presOf" srcId="{4969A26E-20F1-7F4B-88FB-26F751755968}" destId="{C68154C8-B15C-6445-A444-C4F6855944C2}" srcOrd="0" destOrd="0" presId="urn:microsoft.com/office/officeart/2005/8/layout/chevron2"/>
    <dgm:cxn modelId="{CABA4537-3797-784B-875D-C53DB1707F1B}" type="presOf" srcId="{E40F0AA6-A266-4447-8B5A-3B9DE7620AF0}" destId="{26E7A869-2E87-1C48-974F-6BCD5D80ACE6}" srcOrd="0" destOrd="0" presId="urn:microsoft.com/office/officeart/2005/8/layout/chevron2"/>
    <dgm:cxn modelId="{EB98715B-F3BA-0248-9C96-6698A77C88D6}" type="presOf" srcId="{13A954C4-4954-364A-8464-552B452443B9}" destId="{2EFF6FEA-6409-D94F-8B86-73C6A9D3A27A}" srcOrd="0" destOrd="0" presId="urn:microsoft.com/office/officeart/2005/8/layout/chevron2"/>
    <dgm:cxn modelId="{1E93BD42-D478-5F48-BB60-8182970DFC6A}" srcId="{891221F4-015F-464A-92A4-61D58EA1C96A}" destId="{4969A26E-20F1-7F4B-88FB-26F751755968}" srcOrd="2" destOrd="0" parTransId="{49ED9DB3-5409-2746-9722-3CFEFAAB0344}" sibTransId="{623A693E-27BA-5A4E-82CC-BB53A7A98D8F}"/>
    <dgm:cxn modelId="{96A3D351-6686-8E4C-926D-A432FE1963DC}" srcId="{891221F4-015F-464A-92A4-61D58EA1C96A}" destId="{507BA3AD-B11A-CA4F-9BBF-62297B68FED0}" srcOrd="0" destOrd="0" parTransId="{4B2F2439-4FFD-9442-B2D6-04D0645E9614}" sibTransId="{BC4C531E-A806-A449-A927-604715B7400D}"/>
    <dgm:cxn modelId="{A5D33752-E728-7141-AE31-32C76F741BDE}" type="presOf" srcId="{891221F4-015F-464A-92A4-61D58EA1C96A}" destId="{599F7FE2-3043-7548-8BD4-C49185A7E211}" srcOrd="0" destOrd="0" presId="urn:microsoft.com/office/officeart/2005/8/layout/chevron2"/>
    <dgm:cxn modelId="{229AFB73-4427-8D45-8274-0BEADB1ACD78}" srcId="{065B19CA-C03E-814B-8174-B9C647CBBAFE}" destId="{5A4149EC-03B1-244D-8B92-61D8A7D3B431}" srcOrd="0" destOrd="0" parTransId="{DAEF2F79-977B-AC48-A3A3-65A180756B92}" sibTransId="{B91CFE71-9198-7A4D-848C-E26E23DFFBF9}"/>
    <dgm:cxn modelId="{BE5E9858-CC17-394B-B87D-8284EBC4B845}" type="presOf" srcId="{507BA3AD-B11A-CA4F-9BBF-62297B68FED0}" destId="{FD993F5B-50F4-974E-9833-73E905D58D31}" srcOrd="0" destOrd="0" presId="urn:microsoft.com/office/officeart/2005/8/layout/chevron2"/>
    <dgm:cxn modelId="{404D998D-745A-A94D-982B-FF3D06A242AA}" srcId="{891221F4-015F-464A-92A4-61D58EA1C96A}" destId="{065B19CA-C03E-814B-8174-B9C647CBBAFE}" srcOrd="1" destOrd="0" parTransId="{8874B054-B027-6E4A-B149-B68994065EED}" sibTransId="{0075F382-C28D-3B49-87E7-FFE84772EB1C}"/>
    <dgm:cxn modelId="{35549D95-6CC9-B841-9E13-3ACD0D0C2AF0}" srcId="{507BA3AD-B11A-CA4F-9BBF-62297B68FED0}" destId="{E40F0AA6-A266-4447-8B5A-3B9DE7620AF0}" srcOrd="0" destOrd="0" parTransId="{88A4CEBE-486E-F34B-A825-6C5ADFE9814A}" sibTransId="{CA78F483-FD71-254B-9620-D8C0C33CD282}"/>
    <dgm:cxn modelId="{D87EBABA-89DF-1A40-80E9-7E9142C970B4}" type="presOf" srcId="{065B19CA-C03E-814B-8174-B9C647CBBAFE}" destId="{B19D539C-B767-3442-AE32-3CDCF6B63814}" srcOrd="0" destOrd="0" presId="urn:microsoft.com/office/officeart/2005/8/layout/chevron2"/>
    <dgm:cxn modelId="{37BFDBF9-8207-7642-B67F-0D3CE9A43B63}" srcId="{4969A26E-20F1-7F4B-88FB-26F751755968}" destId="{13A954C4-4954-364A-8464-552B452443B9}" srcOrd="0" destOrd="0" parTransId="{CB98DFF6-E098-194B-89A0-FD11A96CAF41}" sibTransId="{3AE96415-C484-824E-A727-7806C46195A5}"/>
    <dgm:cxn modelId="{F29D1A37-7683-9F45-9B49-A9BB6F7E0842}" type="presParOf" srcId="{599F7FE2-3043-7548-8BD4-C49185A7E211}" destId="{DF75BBD7-9459-914B-91B2-8808E9DA7877}" srcOrd="0" destOrd="0" presId="urn:microsoft.com/office/officeart/2005/8/layout/chevron2"/>
    <dgm:cxn modelId="{8F448715-D03B-F942-B6D1-D4FAD91DAF1D}" type="presParOf" srcId="{DF75BBD7-9459-914B-91B2-8808E9DA7877}" destId="{FD993F5B-50F4-974E-9833-73E905D58D31}" srcOrd="0" destOrd="0" presId="urn:microsoft.com/office/officeart/2005/8/layout/chevron2"/>
    <dgm:cxn modelId="{5660157D-7502-4F40-B88B-BF2CAFC0EF6D}" type="presParOf" srcId="{DF75BBD7-9459-914B-91B2-8808E9DA7877}" destId="{26E7A869-2E87-1C48-974F-6BCD5D80ACE6}" srcOrd="1" destOrd="0" presId="urn:microsoft.com/office/officeart/2005/8/layout/chevron2"/>
    <dgm:cxn modelId="{5F6F463D-3448-4743-8FF7-E76EFA0C3CC4}" type="presParOf" srcId="{599F7FE2-3043-7548-8BD4-C49185A7E211}" destId="{E164A172-B3B6-E344-B2FD-7789785ECFF6}" srcOrd="1" destOrd="0" presId="urn:microsoft.com/office/officeart/2005/8/layout/chevron2"/>
    <dgm:cxn modelId="{7909DAD5-4E68-CE44-8DFD-7A74AE417476}" type="presParOf" srcId="{599F7FE2-3043-7548-8BD4-C49185A7E211}" destId="{5DEEAF6E-A9DF-4E4E-96CD-3BD1ABD2267E}" srcOrd="2" destOrd="0" presId="urn:microsoft.com/office/officeart/2005/8/layout/chevron2"/>
    <dgm:cxn modelId="{9BD2E1D4-5D80-2046-BF1E-658B457194F2}" type="presParOf" srcId="{5DEEAF6E-A9DF-4E4E-96CD-3BD1ABD2267E}" destId="{B19D539C-B767-3442-AE32-3CDCF6B63814}" srcOrd="0" destOrd="0" presId="urn:microsoft.com/office/officeart/2005/8/layout/chevron2"/>
    <dgm:cxn modelId="{B80E1E6B-7324-654C-B9C2-999D9CE5F416}" type="presParOf" srcId="{5DEEAF6E-A9DF-4E4E-96CD-3BD1ABD2267E}" destId="{817925D1-3355-3948-B62A-08E855CAAF9D}" srcOrd="1" destOrd="0" presId="urn:microsoft.com/office/officeart/2005/8/layout/chevron2"/>
    <dgm:cxn modelId="{960943FB-1517-0C44-B299-86FAB2948BF8}" type="presParOf" srcId="{599F7FE2-3043-7548-8BD4-C49185A7E211}" destId="{9D0406A1-96AB-234E-9420-90501F22716B}" srcOrd="3" destOrd="0" presId="urn:microsoft.com/office/officeart/2005/8/layout/chevron2"/>
    <dgm:cxn modelId="{252528B2-DC49-F54D-B98B-FA8A5946AD6A}" type="presParOf" srcId="{599F7FE2-3043-7548-8BD4-C49185A7E211}" destId="{89570A9A-A22E-9145-864F-2D614127CA3E}" srcOrd="4" destOrd="0" presId="urn:microsoft.com/office/officeart/2005/8/layout/chevron2"/>
    <dgm:cxn modelId="{2A240BD7-BECF-2A42-98AD-C1E42A82D2A8}" type="presParOf" srcId="{89570A9A-A22E-9145-864F-2D614127CA3E}" destId="{C68154C8-B15C-6445-A444-C4F6855944C2}" srcOrd="0" destOrd="0" presId="urn:microsoft.com/office/officeart/2005/8/layout/chevron2"/>
    <dgm:cxn modelId="{C6C042F0-AE5E-4349-8FBC-86DC55D7E4EA}" type="presParOf" srcId="{89570A9A-A22E-9145-864F-2D614127CA3E}" destId="{2EFF6FEA-6409-D94F-8B86-73C6A9D3A27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69BB5-B128-0F41-8CA5-D8CA3DF0461D}">
      <dsp:nvSpPr>
        <dsp:cNvPr id="0" name=""/>
        <dsp:cNvSpPr/>
      </dsp:nvSpPr>
      <dsp:spPr>
        <a:xfrm>
          <a:off x="332654" y="1322835"/>
          <a:ext cx="2551059" cy="17540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00EB84-F050-5247-BDDF-E1055B838388}">
      <dsp:nvSpPr>
        <dsp:cNvPr id="0" name=""/>
        <dsp:cNvSpPr/>
      </dsp:nvSpPr>
      <dsp:spPr>
        <a:xfrm>
          <a:off x="261757" y="3336419"/>
          <a:ext cx="2638103" cy="17163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ZDROWY BUDYNEK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Efektywność energetyczna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OZE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Zielone rozwiązania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Wielofunkcyjność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Samowystarczalność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200" kern="1200" dirty="0"/>
        </a:p>
      </dsp:txBody>
      <dsp:txXfrm>
        <a:off x="312028" y="3386690"/>
        <a:ext cx="2537561" cy="1615828"/>
      </dsp:txXfrm>
    </dsp:sp>
    <dsp:sp modelId="{66933D90-5779-C144-931D-ECA72D8F5946}">
      <dsp:nvSpPr>
        <dsp:cNvPr id="0" name=""/>
        <dsp:cNvSpPr/>
      </dsp:nvSpPr>
      <dsp:spPr>
        <a:xfrm rot="21530143">
          <a:off x="3064729" y="1989495"/>
          <a:ext cx="181071" cy="3578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/>
        </a:p>
      </dsp:txBody>
      <dsp:txXfrm>
        <a:off x="3064735" y="2061626"/>
        <a:ext cx="126750" cy="214736"/>
      </dsp:txXfrm>
    </dsp:sp>
    <dsp:sp modelId="{8883ED39-0404-A346-9CB5-F4025A7AA57B}">
      <dsp:nvSpPr>
        <dsp:cNvPr id="0" name=""/>
        <dsp:cNvSpPr/>
      </dsp:nvSpPr>
      <dsp:spPr>
        <a:xfrm>
          <a:off x="3400954" y="1330282"/>
          <a:ext cx="2295037" cy="16196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740ACA-2692-2C46-8F4B-48EAC1676C55}">
      <dsp:nvSpPr>
        <dsp:cNvPr id="0" name=""/>
        <dsp:cNvSpPr/>
      </dsp:nvSpPr>
      <dsp:spPr>
        <a:xfrm>
          <a:off x="3220985" y="3291109"/>
          <a:ext cx="2654979" cy="17364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ZRÓWNOWAŻONA PRZESTRZEŃ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Zielone strefy buforowe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Planowanie przestrzenne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Transport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Błękitno-zielona infrastruktura</a:t>
          </a:r>
        </a:p>
      </dsp:txBody>
      <dsp:txXfrm>
        <a:off x="3271844" y="3341968"/>
        <a:ext cx="2553261" cy="1634730"/>
      </dsp:txXfrm>
    </dsp:sp>
    <dsp:sp modelId="{2196AF69-3E4C-4647-AE7B-3892B36D599A}">
      <dsp:nvSpPr>
        <dsp:cNvPr id="0" name=""/>
        <dsp:cNvSpPr/>
      </dsp:nvSpPr>
      <dsp:spPr>
        <a:xfrm rot="21589253">
          <a:off x="5914675" y="1956568"/>
          <a:ext cx="218684" cy="3578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/>
        </a:p>
      </dsp:txBody>
      <dsp:txXfrm>
        <a:off x="5914675" y="2028250"/>
        <a:ext cx="153079" cy="214736"/>
      </dsp:txXfrm>
    </dsp:sp>
    <dsp:sp modelId="{ECB23F96-5880-0548-B438-809FAD168A0F}">
      <dsp:nvSpPr>
        <dsp:cNvPr id="0" name=""/>
        <dsp:cNvSpPr/>
      </dsp:nvSpPr>
      <dsp:spPr>
        <a:xfrm>
          <a:off x="6320801" y="1275716"/>
          <a:ext cx="2063338" cy="17112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62E9F56-BC6F-4140-B239-42908272E8A9}">
      <dsp:nvSpPr>
        <dsp:cNvPr id="0" name=""/>
        <dsp:cNvSpPr/>
      </dsp:nvSpPr>
      <dsp:spPr>
        <a:xfrm>
          <a:off x="6296144" y="3284206"/>
          <a:ext cx="2180930" cy="1744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EDUKACJA OBYWATELSKA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Partycypacja społeczna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Edukacja terenowa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Kompetencje przyszłości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Międzypokoleniowa przestrzeń dialogu</a:t>
          </a:r>
        </a:p>
      </dsp:txBody>
      <dsp:txXfrm>
        <a:off x="6347233" y="3335295"/>
        <a:ext cx="2078752" cy="1642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93F5B-50F4-974E-9833-73E905D58D31}">
      <dsp:nvSpPr>
        <dsp:cNvPr id="0" name=""/>
        <dsp:cNvSpPr/>
      </dsp:nvSpPr>
      <dsp:spPr>
        <a:xfrm rot="5400000">
          <a:off x="-145196" y="146453"/>
          <a:ext cx="967978" cy="6775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73% </a:t>
          </a:r>
          <a:endParaRPr lang="pl-PL" sz="1800" kern="1200" dirty="0"/>
        </a:p>
      </dsp:txBody>
      <dsp:txXfrm rot="-5400000">
        <a:off x="1" y="340048"/>
        <a:ext cx="677584" cy="290394"/>
      </dsp:txXfrm>
    </dsp:sp>
    <dsp:sp modelId="{26E7A869-2E87-1C48-974F-6BCD5D80ACE6}">
      <dsp:nvSpPr>
        <dsp:cNvPr id="0" name=""/>
        <dsp:cNvSpPr/>
      </dsp:nvSpPr>
      <dsp:spPr>
        <a:xfrm rot="5400000">
          <a:off x="4775174" y="-4096333"/>
          <a:ext cx="629185" cy="88243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b="1" kern="1200" dirty="0"/>
            <a:t>brak wystarczających środków własnych </a:t>
          </a:r>
          <a:r>
            <a:rPr lang="pl-PL" sz="1700" kern="1200" dirty="0"/>
            <a:t>na kompleksową modernizację budynków</a:t>
          </a:r>
        </a:p>
      </dsp:txBody>
      <dsp:txXfrm rot="-5400000">
        <a:off x="677584" y="31971"/>
        <a:ext cx="8793652" cy="567757"/>
      </dsp:txXfrm>
    </dsp:sp>
    <dsp:sp modelId="{B19D539C-B767-3442-AE32-3CDCF6B63814}">
      <dsp:nvSpPr>
        <dsp:cNvPr id="0" name=""/>
        <dsp:cNvSpPr/>
      </dsp:nvSpPr>
      <dsp:spPr>
        <a:xfrm rot="5400000">
          <a:off x="-145196" y="911156"/>
          <a:ext cx="967978" cy="6775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42%</a:t>
          </a:r>
        </a:p>
      </dsp:txBody>
      <dsp:txXfrm rot="-5400000">
        <a:off x="1" y="1104751"/>
        <a:ext cx="677584" cy="290394"/>
      </dsp:txXfrm>
    </dsp:sp>
    <dsp:sp modelId="{817925D1-3355-3948-B62A-08E855CAAF9D}">
      <dsp:nvSpPr>
        <dsp:cNvPr id="0" name=""/>
        <dsp:cNvSpPr/>
      </dsp:nvSpPr>
      <dsp:spPr>
        <a:xfrm rot="5400000">
          <a:off x="4775174" y="-3331630"/>
          <a:ext cx="629185" cy="88243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700" b="1" kern="1200" dirty="0"/>
            <a:t>trudności w pozyskiwaniu środków </a:t>
          </a:r>
          <a:r>
            <a:rPr lang="pl-PL" sz="1700" kern="1200" dirty="0"/>
            <a:t>z programów krajowych i unijnych (np. złożone procedury, brak wsparcia doradczego lub kadrowego) </a:t>
          </a:r>
        </a:p>
      </dsp:txBody>
      <dsp:txXfrm rot="-5400000">
        <a:off x="677584" y="796674"/>
        <a:ext cx="8793652" cy="567757"/>
      </dsp:txXfrm>
    </dsp:sp>
    <dsp:sp modelId="{C68154C8-B15C-6445-A444-C4F6855944C2}">
      <dsp:nvSpPr>
        <dsp:cNvPr id="0" name=""/>
        <dsp:cNvSpPr/>
      </dsp:nvSpPr>
      <dsp:spPr>
        <a:xfrm rot="5400000">
          <a:off x="-145196" y="1675859"/>
          <a:ext cx="967978" cy="6775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40% </a:t>
          </a:r>
          <a:endParaRPr lang="pl-PL" sz="1800" kern="1200" dirty="0"/>
        </a:p>
      </dsp:txBody>
      <dsp:txXfrm rot="-5400000">
        <a:off x="1" y="1869454"/>
        <a:ext cx="677584" cy="290394"/>
      </dsp:txXfrm>
    </dsp:sp>
    <dsp:sp modelId="{2EFF6FEA-6409-D94F-8B86-73C6A9D3A27A}">
      <dsp:nvSpPr>
        <dsp:cNvPr id="0" name=""/>
        <dsp:cNvSpPr/>
      </dsp:nvSpPr>
      <dsp:spPr>
        <a:xfrm rot="5400000">
          <a:off x="4775174" y="-2566927"/>
          <a:ext cx="629185" cy="88243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700" b="1" kern="1200" dirty="0"/>
            <a:t>brak diagnozy i monitoringu</a:t>
          </a:r>
          <a:r>
            <a:rPr lang="pl-PL" sz="1700" kern="1200" dirty="0"/>
            <a:t> stanu technicznego budynków z uwzględnieniem zdrowia, efektywności energetycznej i odporności na kryzysy</a:t>
          </a:r>
        </a:p>
      </dsp:txBody>
      <dsp:txXfrm rot="-5400000">
        <a:off x="677584" y="1561377"/>
        <a:ext cx="8793652" cy="5677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93F5B-50F4-974E-9833-73E905D58D31}">
      <dsp:nvSpPr>
        <dsp:cNvPr id="0" name=""/>
        <dsp:cNvSpPr/>
      </dsp:nvSpPr>
      <dsp:spPr>
        <a:xfrm rot="5400000">
          <a:off x="-138514" y="139714"/>
          <a:ext cx="923431" cy="6464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67%</a:t>
          </a:r>
        </a:p>
      </dsp:txBody>
      <dsp:txXfrm rot="-5400000">
        <a:off x="2" y="324400"/>
        <a:ext cx="646401" cy="277030"/>
      </dsp:txXfrm>
    </dsp:sp>
    <dsp:sp modelId="{26E7A869-2E87-1C48-974F-6BCD5D80ACE6}">
      <dsp:nvSpPr>
        <dsp:cNvPr id="0" name=""/>
        <dsp:cNvSpPr/>
      </dsp:nvSpPr>
      <dsp:spPr>
        <a:xfrm rot="5400000">
          <a:off x="4774061" y="-4127659"/>
          <a:ext cx="600230" cy="88555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b="1" kern="1200" dirty="0"/>
            <a:t>brak wystarczających środków </a:t>
          </a:r>
          <a:r>
            <a:rPr lang="pl-PL" sz="1800" b="0" kern="1200" dirty="0"/>
            <a:t>finansowych</a:t>
          </a:r>
        </a:p>
      </dsp:txBody>
      <dsp:txXfrm rot="-5400000">
        <a:off x="646402" y="29301"/>
        <a:ext cx="8826248" cy="541628"/>
      </dsp:txXfrm>
    </dsp:sp>
    <dsp:sp modelId="{B19D539C-B767-3442-AE32-3CDCF6B63814}">
      <dsp:nvSpPr>
        <dsp:cNvPr id="0" name=""/>
        <dsp:cNvSpPr/>
      </dsp:nvSpPr>
      <dsp:spPr>
        <a:xfrm rot="5400000">
          <a:off x="-138514" y="869224"/>
          <a:ext cx="923431" cy="6464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36%</a:t>
          </a:r>
        </a:p>
      </dsp:txBody>
      <dsp:txXfrm rot="-5400000">
        <a:off x="2" y="1053910"/>
        <a:ext cx="646401" cy="277030"/>
      </dsp:txXfrm>
    </dsp:sp>
    <dsp:sp modelId="{817925D1-3355-3948-B62A-08E855CAAF9D}">
      <dsp:nvSpPr>
        <dsp:cNvPr id="0" name=""/>
        <dsp:cNvSpPr/>
      </dsp:nvSpPr>
      <dsp:spPr>
        <a:xfrm rot="5400000">
          <a:off x="4774061" y="-3396949"/>
          <a:ext cx="600230" cy="88555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800" b="1" kern="1200" dirty="0"/>
            <a:t>brak </a:t>
          </a:r>
          <a:r>
            <a:rPr lang="pl-PL" sz="1800" b="1" kern="1200" dirty="0">
              <a:effectLst/>
            </a:rPr>
            <a:t>odpowiednich regulacji </a:t>
          </a:r>
          <a:r>
            <a:rPr lang="pl-PL" sz="1800" b="0" kern="1200" dirty="0">
              <a:effectLst/>
            </a:rPr>
            <a:t>lub narzędzi prawnych</a:t>
          </a:r>
          <a:endParaRPr lang="pl-PL" sz="1800" kern="1200" dirty="0"/>
        </a:p>
      </dsp:txBody>
      <dsp:txXfrm rot="-5400000">
        <a:off x="646402" y="760011"/>
        <a:ext cx="8826248" cy="541628"/>
      </dsp:txXfrm>
    </dsp:sp>
    <dsp:sp modelId="{C68154C8-B15C-6445-A444-C4F6855944C2}">
      <dsp:nvSpPr>
        <dsp:cNvPr id="0" name=""/>
        <dsp:cNvSpPr/>
      </dsp:nvSpPr>
      <dsp:spPr>
        <a:xfrm rot="5400000">
          <a:off x="-138514" y="1598735"/>
          <a:ext cx="923431" cy="6464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32% </a:t>
          </a:r>
          <a:endParaRPr lang="pl-PL" sz="1800" kern="1200" dirty="0"/>
        </a:p>
      </dsp:txBody>
      <dsp:txXfrm rot="-5400000">
        <a:off x="2" y="1783421"/>
        <a:ext cx="646401" cy="277030"/>
      </dsp:txXfrm>
    </dsp:sp>
    <dsp:sp modelId="{2EFF6FEA-6409-D94F-8B86-73C6A9D3A27A}">
      <dsp:nvSpPr>
        <dsp:cNvPr id="0" name=""/>
        <dsp:cNvSpPr/>
      </dsp:nvSpPr>
      <dsp:spPr>
        <a:xfrm rot="5400000">
          <a:off x="4774061" y="-2667439"/>
          <a:ext cx="600230" cy="88555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800" b="1" kern="1200" dirty="0"/>
            <a:t> brak danych, monitoringu jakości powietrza oraz świadomości </a:t>
          </a:r>
          <a:r>
            <a:rPr lang="pl-PL" sz="1800" b="0" kern="1200" dirty="0"/>
            <a:t>na temat wpływu spalin na zdrowie dzieci</a:t>
          </a:r>
        </a:p>
      </dsp:txBody>
      <dsp:txXfrm rot="-5400000">
        <a:off x="646402" y="1489521"/>
        <a:ext cx="8826248" cy="541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93F5B-50F4-974E-9833-73E905D58D31}">
      <dsp:nvSpPr>
        <dsp:cNvPr id="0" name=""/>
        <dsp:cNvSpPr/>
      </dsp:nvSpPr>
      <dsp:spPr>
        <a:xfrm rot="5400000">
          <a:off x="-138860" y="140062"/>
          <a:ext cx="925737" cy="6480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44%</a:t>
          </a:r>
        </a:p>
      </dsp:txBody>
      <dsp:txXfrm rot="-5400000">
        <a:off x="1" y="325209"/>
        <a:ext cx="648016" cy="277721"/>
      </dsp:txXfrm>
    </dsp:sp>
    <dsp:sp modelId="{26E7A869-2E87-1C48-974F-6BCD5D80ACE6}">
      <dsp:nvSpPr>
        <dsp:cNvPr id="0" name=""/>
        <dsp:cNvSpPr/>
      </dsp:nvSpPr>
      <dsp:spPr>
        <a:xfrm rot="5400000">
          <a:off x="4774118" y="-4126102"/>
          <a:ext cx="601729" cy="88539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b="1" kern="1200" dirty="0"/>
            <a:t>brak funduszy </a:t>
          </a:r>
          <a:r>
            <a:rPr lang="pl-PL" sz="2000" b="0" kern="1200" dirty="0"/>
            <a:t>na komunikację społeczną</a:t>
          </a:r>
        </a:p>
      </dsp:txBody>
      <dsp:txXfrm rot="-5400000">
        <a:off x="648016" y="29374"/>
        <a:ext cx="8824560" cy="542981"/>
      </dsp:txXfrm>
    </dsp:sp>
    <dsp:sp modelId="{B19D539C-B767-3442-AE32-3CDCF6B63814}">
      <dsp:nvSpPr>
        <dsp:cNvPr id="0" name=""/>
        <dsp:cNvSpPr/>
      </dsp:nvSpPr>
      <dsp:spPr>
        <a:xfrm rot="5400000">
          <a:off x="-138860" y="871395"/>
          <a:ext cx="925737" cy="6480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40%</a:t>
          </a:r>
        </a:p>
      </dsp:txBody>
      <dsp:txXfrm rot="-5400000">
        <a:off x="1" y="1056542"/>
        <a:ext cx="648016" cy="277721"/>
      </dsp:txXfrm>
    </dsp:sp>
    <dsp:sp modelId="{817925D1-3355-3948-B62A-08E855CAAF9D}">
      <dsp:nvSpPr>
        <dsp:cNvPr id="0" name=""/>
        <dsp:cNvSpPr/>
      </dsp:nvSpPr>
      <dsp:spPr>
        <a:xfrm rot="5400000">
          <a:off x="4774118" y="-3393567"/>
          <a:ext cx="601729" cy="88539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2000" b="1" kern="1200" dirty="0"/>
            <a:t>ograniczone zasoby kadrowe</a:t>
          </a:r>
          <a:endParaRPr lang="pl-PL" sz="2000" b="0" kern="1200" dirty="0"/>
        </a:p>
      </dsp:txBody>
      <dsp:txXfrm rot="-5400000">
        <a:off x="648016" y="761909"/>
        <a:ext cx="8824560" cy="542981"/>
      </dsp:txXfrm>
    </dsp:sp>
    <dsp:sp modelId="{C68154C8-B15C-6445-A444-C4F6855944C2}">
      <dsp:nvSpPr>
        <dsp:cNvPr id="0" name=""/>
        <dsp:cNvSpPr/>
      </dsp:nvSpPr>
      <dsp:spPr>
        <a:xfrm rot="5400000">
          <a:off x="-138860" y="1602727"/>
          <a:ext cx="925737" cy="6480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36% </a:t>
          </a:r>
          <a:endParaRPr lang="pl-PL" sz="1800" kern="1200" dirty="0"/>
        </a:p>
      </dsp:txBody>
      <dsp:txXfrm rot="-5400000">
        <a:off x="1" y="1787874"/>
        <a:ext cx="648016" cy="277721"/>
      </dsp:txXfrm>
    </dsp:sp>
    <dsp:sp modelId="{2EFF6FEA-6409-D94F-8B86-73C6A9D3A27A}">
      <dsp:nvSpPr>
        <dsp:cNvPr id="0" name=""/>
        <dsp:cNvSpPr/>
      </dsp:nvSpPr>
      <dsp:spPr>
        <a:xfrm rot="5400000">
          <a:off x="4774118" y="-2662235"/>
          <a:ext cx="601729" cy="88539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2000" b="1" kern="1200" dirty="0"/>
            <a:t>brak wsparcia merytorycznego</a:t>
          </a:r>
          <a:endParaRPr lang="pl-PL" sz="2000" b="0" kern="1200" dirty="0"/>
        </a:p>
      </dsp:txBody>
      <dsp:txXfrm rot="-5400000">
        <a:off x="648016" y="1493241"/>
        <a:ext cx="8824560" cy="5429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93F5B-50F4-974E-9833-73E905D58D31}">
      <dsp:nvSpPr>
        <dsp:cNvPr id="0" name=""/>
        <dsp:cNvSpPr/>
      </dsp:nvSpPr>
      <dsp:spPr>
        <a:xfrm rot="5400000">
          <a:off x="-138724" y="141093"/>
          <a:ext cx="924833" cy="6473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64%</a:t>
          </a:r>
        </a:p>
      </dsp:txBody>
      <dsp:txXfrm rot="-5400000">
        <a:off x="2" y="326060"/>
        <a:ext cx="647383" cy="277450"/>
      </dsp:txXfrm>
    </dsp:sp>
    <dsp:sp modelId="{26E7A869-2E87-1C48-974F-6BCD5D80ACE6}">
      <dsp:nvSpPr>
        <dsp:cNvPr id="0" name=""/>
        <dsp:cNvSpPr/>
      </dsp:nvSpPr>
      <dsp:spPr>
        <a:xfrm rot="5400000">
          <a:off x="4774096" y="-4124344"/>
          <a:ext cx="601141" cy="8854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b="1" kern="1200" dirty="0">
              <a:effectLst/>
            </a:rPr>
            <a:t>gotowe narzędzia </a:t>
          </a:r>
          <a:r>
            <a:rPr lang="pl-PL" sz="2000" b="0" kern="1200" dirty="0">
              <a:effectLst/>
            </a:rPr>
            <a:t>i wytyczne -  proste wzorce, standardy, listy kontrolne, dobre praktyki</a:t>
          </a:r>
          <a:endParaRPr lang="pl-PL" sz="2000" b="0" kern="1200" dirty="0"/>
        </a:p>
      </dsp:txBody>
      <dsp:txXfrm rot="-5400000">
        <a:off x="647384" y="31713"/>
        <a:ext cx="8825222" cy="542451"/>
      </dsp:txXfrm>
    </dsp:sp>
    <dsp:sp modelId="{B19D539C-B767-3442-AE32-3CDCF6B63814}">
      <dsp:nvSpPr>
        <dsp:cNvPr id="0" name=""/>
        <dsp:cNvSpPr/>
      </dsp:nvSpPr>
      <dsp:spPr>
        <a:xfrm rot="5400000">
          <a:off x="-138724" y="871711"/>
          <a:ext cx="924833" cy="6473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58%</a:t>
          </a:r>
        </a:p>
      </dsp:txBody>
      <dsp:txXfrm rot="-5400000">
        <a:off x="2" y="1056678"/>
        <a:ext cx="647383" cy="277450"/>
      </dsp:txXfrm>
    </dsp:sp>
    <dsp:sp modelId="{817925D1-3355-3948-B62A-08E855CAAF9D}">
      <dsp:nvSpPr>
        <dsp:cNvPr id="0" name=""/>
        <dsp:cNvSpPr/>
      </dsp:nvSpPr>
      <dsp:spPr>
        <a:xfrm rot="5400000">
          <a:off x="4774096" y="-3393726"/>
          <a:ext cx="601141" cy="8854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2000" b="1" kern="1200" dirty="0">
              <a:effectLst/>
            </a:rPr>
            <a:t>doradztwo w pozyskiwaniu środków </a:t>
          </a:r>
          <a:r>
            <a:rPr lang="pl-PL" sz="2000" b="0" kern="1200" dirty="0">
              <a:effectLst/>
            </a:rPr>
            <a:t>zewnętrznych</a:t>
          </a:r>
          <a:r>
            <a:rPr lang="pl-PL" sz="2000" b="1" kern="1200" dirty="0">
              <a:effectLst/>
            </a:rPr>
            <a:t> </a:t>
          </a:r>
          <a:endParaRPr lang="pl-PL" sz="2000" b="0" kern="1200" dirty="0"/>
        </a:p>
      </dsp:txBody>
      <dsp:txXfrm rot="-5400000">
        <a:off x="647384" y="762331"/>
        <a:ext cx="8825222" cy="542451"/>
      </dsp:txXfrm>
    </dsp:sp>
    <dsp:sp modelId="{C68154C8-B15C-6445-A444-C4F6855944C2}">
      <dsp:nvSpPr>
        <dsp:cNvPr id="0" name=""/>
        <dsp:cNvSpPr/>
      </dsp:nvSpPr>
      <dsp:spPr>
        <a:xfrm rot="5400000">
          <a:off x="-138724" y="1602330"/>
          <a:ext cx="924833" cy="6473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55% </a:t>
          </a:r>
          <a:endParaRPr lang="pl-PL" sz="1800" kern="1200" dirty="0"/>
        </a:p>
      </dsp:txBody>
      <dsp:txXfrm rot="-5400000">
        <a:off x="2" y="1787297"/>
        <a:ext cx="647383" cy="277450"/>
      </dsp:txXfrm>
    </dsp:sp>
    <dsp:sp modelId="{2EFF6FEA-6409-D94F-8B86-73C6A9D3A27A}">
      <dsp:nvSpPr>
        <dsp:cNvPr id="0" name=""/>
        <dsp:cNvSpPr/>
      </dsp:nvSpPr>
      <dsp:spPr>
        <a:xfrm rot="5400000">
          <a:off x="4774096" y="-2663107"/>
          <a:ext cx="601141" cy="8854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800" b="1" kern="1200" dirty="0">
              <a:effectLst/>
            </a:rPr>
            <a:t>mechanizmy trwałego/stabilnego finansowania </a:t>
          </a:r>
          <a:r>
            <a:rPr lang="pl-PL" sz="1800" b="0" kern="1200" dirty="0">
              <a:effectLst/>
            </a:rPr>
            <a:t>i wsparcie operacyjne</a:t>
          </a:r>
          <a:endParaRPr lang="pl-PL" sz="1800" b="0" kern="1200" dirty="0"/>
        </a:p>
      </dsp:txBody>
      <dsp:txXfrm rot="-5400000">
        <a:off x="647384" y="1492950"/>
        <a:ext cx="8825222" cy="5424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93F5B-50F4-974E-9833-73E905D58D31}">
      <dsp:nvSpPr>
        <dsp:cNvPr id="0" name=""/>
        <dsp:cNvSpPr/>
      </dsp:nvSpPr>
      <dsp:spPr>
        <a:xfrm rot="5400000">
          <a:off x="-138724" y="141093"/>
          <a:ext cx="924833" cy="6473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53%</a:t>
          </a:r>
        </a:p>
      </dsp:txBody>
      <dsp:txXfrm rot="-5400000">
        <a:off x="2" y="326060"/>
        <a:ext cx="647383" cy="277450"/>
      </dsp:txXfrm>
    </dsp:sp>
    <dsp:sp modelId="{26E7A869-2E87-1C48-974F-6BCD5D80ACE6}">
      <dsp:nvSpPr>
        <dsp:cNvPr id="0" name=""/>
        <dsp:cNvSpPr/>
      </dsp:nvSpPr>
      <dsp:spPr>
        <a:xfrm rot="5400000">
          <a:off x="4774096" y="-4124344"/>
          <a:ext cx="601141" cy="8854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b="1" kern="1200" dirty="0">
              <a:effectLst/>
            </a:rPr>
            <a:t>wzmocnienia roli szkoły </a:t>
          </a:r>
          <a:r>
            <a:rPr lang="pl-PL" sz="2000" b="0" kern="1200" dirty="0">
              <a:effectLst/>
            </a:rPr>
            <a:t>jako lokalnego centrum edukacji klimatyczno-zdrowotnej</a:t>
          </a:r>
          <a:endParaRPr lang="pl-PL" sz="2000" b="0" kern="1200" dirty="0"/>
        </a:p>
      </dsp:txBody>
      <dsp:txXfrm rot="-5400000">
        <a:off x="647384" y="31713"/>
        <a:ext cx="8825222" cy="542451"/>
      </dsp:txXfrm>
    </dsp:sp>
    <dsp:sp modelId="{B19D539C-B767-3442-AE32-3CDCF6B63814}">
      <dsp:nvSpPr>
        <dsp:cNvPr id="0" name=""/>
        <dsp:cNvSpPr/>
      </dsp:nvSpPr>
      <dsp:spPr>
        <a:xfrm rot="5400000">
          <a:off x="-138724" y="871711"/>
          <a:ext cx="924833" cy="6473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49%</a:t>
          </a:r>
        </a:p>
      </dsp:txBody>
      <dsp:txXfrm rot="-5400000">
        <a:off x="2" y="1056678"/>
        <a:ext cx="647383" cy="277450"/>
      </dsp:txXfrm>
    </dsp:sp>
    <dsp:sp modelId="{817925D1-3355-3948-B62A-08E855CAAF9D}">
      <dsp:nvSpPr>
        <dsp:cNvPr id="0" name=""/>
        <dsp:cNvSpPr/>
      </dsp:nvSpPr>
      <dsp:spPr>
        <a:xfrm rot="5400000">
          <a:off x="4774096" y="-3393726"/>
          <a:ext cx="601141" cy="8854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2000" b="1" kern="1200" dirty="0">
              <a:effectLst/>
            </a:rPr>
            <a:t>wytycznych w zakresie tworzenia infrastruktury</a:t>
          </a:r>
          <a:r>
            <a:rPr lang="pl-PL" sz="2000" b="0" kern="1200" dirty="0">
              <a:effectLst/>
            </a:rPr>
            <a:t> szkolnej</a:t>
          </a:r>
          <a:endParaRPr lang="pl-PL" sz="2000" b="0" kern="1200" dirty="0"/>
        </a:p>
      </dsp:txBody>
      <dsp:txXfrm rot="-5400000">
        <a:off x="647384" y="762331"/>
        <a:ext cx="8825222" cy="542451"/>
      </dsp:txXfrm>
    </dsp:sp>
    <dsp:sp modelId="{C68154C8-B15C-6445-A444-C4F6855944C2}">
      <dsp:nvSpPr>
        <dsp:cNvPr id="0" name=""/>
        <dsp:cNvSpPr/>
      </dsp:nvSpPr>
      <dsp:spPr>
        <a:xfrm rot="5400000">
          <a:off x="-138724" y="1602330"/>
          <a:ext cx="924833" cy="6473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43% </a:t>
          </a:r>
          <a:endParaRPr lang="pl-PL" sz="1800" kern="1200" dirty="0"/>
        </a:p>
      </dsp:txBody>
      <dsp:txXfrm rot="-5400000">
        <a:off x="2" y="1787297"/>
        <a:ext cx="647383" cy="277450"/>
      </dsp:txXfrm>
    </dsp:sp>
    <dsp:sp modelId="{2EFF6FEA-6409-D94F-8B86-73C6A9D3A27A}">
      <dsp:nvSpPr>
        <dsp:cNvPr id="0" name=""/>
        <dsp:cNvSpPr/>
      </dsp:nvSpPr>
      <dsp:spPr>
        <a:xfrm rot="5400000">
          <a:off x="4774096" y="-2663107"/>
          <a:ext cx="601141" cy="8854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800" b="1" kern="1200" dirty="0">
              <a:effectLst/>
            </a:rPr>
            <a:t>wsparcia w przygotowaniu projektów </a:t>
          </a:r>
          <a:r>
            <a:rPr lang="pl-PL" sz="1800" b="0" kern="1200" dirty="0">
              <a:effectLst/>
            </a:rPr>
            <a:t>integrujących infrastrukturę i cele edukacyjne</a:t>
          </a:r>
          <a:endParaRPr lang="pl-PL" sz="1800" b="0" kern="1200" dirty="0"/>
        </a:p>
      </dsp:txBody>
      <dsp:txXfrm rot="-5400000">
        <a:off x="647384" y="1492950"/>
        <a:ext cx="8825222" cy="542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07A6A-5F1A-4D85-B7D2-04B057B74EA7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3D033-E4B9-452D-9657-2EB4E40362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80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Slajd tytułowy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03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1707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412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635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428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3402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195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9710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762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4344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8983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 po uzupełnieniu tytułu i danych osoby prezentującej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644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D0A75-B5E9-724F-FE3B-D1BAA0A0A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19397C8-AD3D-0040-53CD-19620F18F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7A6FDF9-E86C-4ED7-8B89-1400B1E59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16ED5B-3D77-7071-D6D6-FD64A20F9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2225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8939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7997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7097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41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9371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7118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46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3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472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6092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9038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5779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117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4221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2001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696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61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790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468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16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318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15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569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23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26C69C1-9E12-4E5D-ADAA-9EBD41EB20DD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923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rvio.com/survey/d/H9L1L9O7A9O2D8C6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.wichniarz@rodzicedlaklimatu.org" TargetMode="External"/><Relationship Id="rId4" Type="http://schemas.openxmlformats.org/officeDocument/2006/relationships/hyperlink" Target="mailto:rodzice@rodzicedlaklimatu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F9E86E-C978-5807-7AAB-9AA4940ED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218101"/>
            <a:ext cx="8001000" cy="2971801"/>
          </a:xfrm>
        </p:spPr>
        <p:txBody>
          <a:bodyPr>
            <a:no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en-US" sz="4000" b="1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DIAGNOZA WYZWAŃ I POTRZEB POLSKICH SAMORZĄDÓW </a:t>
            </a:r>
            <a:br>
              <a:rPr lang="en-US" sz="4000" b="1" dirty="0">
                <a:solidFill>
                  <a:srgbClr val="000000">
                    <a:alpha val="100000"/>
                  </a:srgbClr>
                </a:solidFill>
                <a:latin typeface="Calibri"/>
              </a:rPr>
            </a:br>
            <a:r>
              <a:rPr lang="en-US" sz="4000" b="1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W ZAKRESIE ZWIĘKSZANIA ODPORNOŚCI SZKÓŁ NA KRYZYSY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487C4E9-B10D-B318-825E-8F900C9A2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2" y="3453625"/>
            <a:ext cx="6400800" cy="1947333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Rodzice dla Klimatu</a:t>
            </a:r>
          </a:p>
        </p:txBody>
      </p:sp>
      <p:pic>
        <p:nvPicPr>
          <p:cNvPr id="5" name="Obraz 4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8EC99270-0C4F-B478-9B25-34A94FBFD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228" y="5728430"/>
            <a:ext cx="1850571" cy="112956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67C04D7-3787-0D37-4B72-CFE7C481D9B4}"/>
              </a:ext>
            </a:extLst>
          </p:cNvPr>
          <p:cNvSpPr txBox="1"/>
          <p:nvPr/>
        </p:nvSpPr>
        <p:spPr>
          <a:xfrm>
            <a:off x="6335486" y="5358709"/>
            <a:ext cx="5856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Muzeum Śląskie, 17 marca 2026 r.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686C684-31F6-EFC1-9795-33FC12B7BB72}"/>
              </a:ext>
            </a:extLst>
          </p:cNvPr>
          <p:cNvSpPr txBox="1"/>
          <p:nvPr/>
        </p:nvSpPr>
        <p:spPr>
          <a:xfrm>
            <a:off x="8420099" y="4274043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/>
              <a:t>Zdrowa, bezpieczna i odporna na kryzysy środowiskowe szkoła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535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aśnienie liniowe 3 (brak obramowania) 25">
            <a:extLst>
              <a:ext uri="{FF2B5EF4-FFF2-40B4-BE49-F238E27FC236}">
                <a16:creationId xmlns:a16="http://schemas.microsoft.com/office/drawing/2014/main" id="{9EE931B1-55F7-0444-89A7-78CE1E0530E7}"/>
              </a:ext>
            </a:extLst>
          </p:cNvPr>
          <p:cNvSpPr/>
          <p:nvPr/>
        </p:nvSpPr>
        <p:spPr>
          <a:xfrm>
            <a:off x="2080781" y="1194347"/>
            <a:ext cx="8095636" cy="1274672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Prostokąt 14">
            <a:extLst>
              <a:ext uri="{FF2B5EF4-FFF2-40B4-BE49-F238E27FC236}">
                <a16:creationId xmlns:a16="http://schemas.microsoft.com/office/drawing/2014/main" id="{E0502001-5B20-AF47-9DB6-8AA871343F3E}"/>
              </a:ext>
            </a:extLst>
          </p:cNvPr>
          <p:cNvSpPr/>
          <p:nvPr/>
        </p:nvSpPr>
        <p:spPr>
          <a:xfrm>
            <a:off x="2183923" y="1369455"/>
            <a:ext cx="799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sz="2400" b="1" dirty="0">
                <a:solidFill>
                  <a:schemeClr val="bg1"/>
                </a:solidFill>
                <a:latin typeface="Calibri"/>
              </a:rPr>
              <a:t>NAJWIĘKSZE PRZESZKODY w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tworzeniu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STREF BUFOROWYCH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chroniących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dzieci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przed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smogiem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hałasem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i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upałem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to: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CE9888BF-D518-5145-9237-1E8C21C613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3672028"/>
              </p:ext>
            </p:extLst>
          </p:nvPr>
        </p:nvGraphicFramePr>
        <p:xfrm>
          <a:off x="674465" y="2640109"/>
          <a:ext cx="9501951" cy="2384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Prostokąt 28">
            <a:extLst>
              <a:ext uri="{FF2B5EF4-FFF2-40B4-BE49-F238E27FC236}">
                <a16:creationId xmlns:a16="http://schemas.microsoft.com/office/drawing/2014/main" id="{868B3C6B-F898-294A-8524-BB63A875F2F1}"/>
              </a:ext>
            </a:extLst>
          </p:cNvPr>
          <p:cNvSpPr/>
          <p:nvPr/>
        </p:nvSpPr>
        <p:spPr>
          <a:xfrm>
            <a:off x="1196646" y="5066876"/>
            <a:ext cx="86004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/>
              <a:t>Inne: </a:t>
            </a:r>
            <a:r>
              <a:rPr lang="pl-PL" sz="1400" i="1" dirty="0"/>
              <a:t>brak miejsca wokół szkół na utworzenie  stref buforowych, Ideologiczny bełkot i terror zideologizowanych przepisów przeszkadza najbardziej w tworzeniu zdrowego otoczenia szkół, ograniczone tereny gminne wokół szkół, brak woli politycznej, bariery mentalne osób decyzyjnych, zmiany w prawie tj. Ustawa o planowaniu przestrzennym </a:t>
            </a:r>
          </a:p>
        </p:txBody>
      </p:sp>
      <p:sp>
        <p:nvSpPr>
          <p:cNvPr id="14" name="Zaokrąglony prostokąt 13">
            <a:extLst>
              <a:ext uri="{FF2B5EF4-FFF2-40B4-BE49-F238E27FC236}">
                <a16:creationId xmlns:a16="http://schemas.microsoft.com/office/drawing/2014/main" id="{A7ED2D12-4856-DF45-A775-4E12A261CB13}"/>
              </a:ext>
            </a:extLst>
          </p:cNvPr>
          <p:cNvSpPr/>
          <p:nvPr/>
        </p:nvSpPr>
        <p:spPr>
          <a:xfrm>
            <a:off x="391885" y="1196401"/>
            <a:ext cx="1609522" cy="1277908"/>
          </a:xfrm>
          <a:prstGeom prst="roundRect">
            <a:avLst>
              <a:gd name="adj" fmla="val 10000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351365"/>
              <a:satOff val="5410"/>
              <a:lumOff val="611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664B762-85A0-AD80-34BD-64A5BAB59EE2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139556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F698A7-9E82-6141-8E18-6A54A88A742F}"/>
              </a:ext>
            </a:extLst>
          </p:cNvPr>
          <p:cNvSpPr txBox="1"/>
          <p:nvPr/>
        </p:nvSpPr>
        <p:spPr>
          <a:xfrm>
            <a:off x="660365" y="1237201"/>
            <a:ext cx="1053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Pełna treść pytania: </a:t>
            </a:r>
            <a:r>
              <a:rPr lang="pl-PL" dirty="0"/>
              <a:t>Według Pana/Pani, co stanowi największą przeszkodę dla samorządów w podejmowaniu działań na rzecz tworzenia tzw. stref buforowych wokół szkół?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4B2C0F1-CE60-F84D-AB62-AB3E41A90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589730"/>
              </p:ext>
            </p:extLst>
          </p:nvPr>
        </p:nvGraphicFramePr>
        <p:xfrm>
          <a:off x="767033" y="2093190"/>
          <a:ext cx="9097837" cy="3650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5242">
                  <a:extLst>
                    <a:ext uri="{9D8B030D-6E8A-4147-A177-3AD203B41FA5}">
                      <a16:colId xmlns:a16="http://schemas.microsoft.com/office/drawing/2014/main" val="2932233384"/>
                    </a:ext>
                  </a:extLst>
                </a:gridCol>
                <a:gridCol w="705395">
                  <a:extLst>
                    <a:ext uri="{9D8B030D-6E8A-4147-A177-3AD203B41FA5}">
                      <a16:colId xmlns:a16="http://schemas.microsoft.com/office/drawing/2014/main" val="303184666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91915491"/>
                    </a:ext>
                  </a:extLst>
                </a:gridCol>
              </a:tblGrid>
              <a:tr h="3000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cap="all" dirty="0" err="1">
                          <a:effectLst/>
                        </a:rPr>
                        <a:t>Odpowiedż</a:t>
                      </a:r>
                      <a:endParaRPr lang="pl-PL" sz="50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cap="all">
                          <a:effectLst/>
                        </a:rPr>
                        <a:t>Odpowiedzi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cap="all" dirty="0" err="1">
                          <a:effectLst/>
                        </a:rPr>
                        <a:t>Udział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345896540"/>
                  </a:ext>
                </a:extLst>
              </a:tr>
              <a:tr h="3758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Brak świadomości i/lub dostępu do danych na temat wpływu infrastruktury otaczającej szkoły na zdrowie, rozwój i bezpieczeństwo dzieci i młodzieży</a:t>
                      </a:r>
                      <a:endParaRPr lang="pl-PL" sz="5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35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31.5%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3510159549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Brak diagnozy i monitoringu jakości powietrza i środowiska w bezpośredniej okolicy szkół</a:t>
                      </a:r>
                      <a:endParaRPr lang="pl-PL" sz="5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35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31.5%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2817901436"/>
                  </a:ext>
                </a:extLst>
              </a:tr>
              <a:tr h="3758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Brak odpowiednich regulacji lub narzędzi prawnych wspierających tworzenie stref buforowych (np. ograniczenia ustawowe, brak wytycznych krajowych)</a:t>
                      </a:r>
                      <a:endParaRPr lang="pl-PL" sz="5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40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36.0%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4089630879"/>
                  </a:ext>
                </a:extLst>
              </a:tr>
              <a:tr h="3758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</a:rPr>
                        <a:t>Brak dostępu do projektów i narzędzi planowania stref buforowych (np. brak wzorców urbanistycznych, dobrych praktyk, gotowych rozwiązań do adaptacji lokalnej)</a:t>
                      </a:r>
                      <a:endParaRPr lang="pl-PL" sz="5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30.6%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2919419748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</a:rPr>
                        <a:t>Brak kompetencji lub zasobów kadrowych</a:t>
                      </a:r>
                      <a:endParaRPr lang="pl-PL" sz="5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30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27.0%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1022918917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Brak</a:t>
                      </a:r>
                      <a:r>
                        <a:rPr lang="en-US" sz="1100" b="1" dirty="0">
                          <a:effectLst/>
                        </a:rPr>
                        <a:t> </a:t>
                      </a:r>
                      <a:r>
                        <a:rPr lang="en-US" sz="1100" b="1" dirty="0" err="1">
                          <a:effectLst/>
                        </a:rPr>
                        <a:t>środków</a:t>
                      </a:r>
                      <a:r>
                        <a:rPr lang="en-US" sz="1100" b="1" dirty="0">
                          <a:effectLst/>
                        </a:rPr>
                        <a:t> </a:t>
                      </a:r>
                      <a:r>
                        <a:rPr lang="en-US" sz="1100" b="1" dirty="0" err="1">
                          <a:effectLst/>
                        </a:rPr>
                        <a:t>finansowych</a:t>
                      </a:r>
                      <a:endParaRPr lang="pl-PL" sz="5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74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66.7%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3080396239"/>
                  </a:ext>
                </a:extLst>
              </a:tr>
              <a:tr h="3758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>
                          <a:effectLst/>
                        </a:rPr>
                        <a:t>Trudności w koordynacji działań między wydziałami urzędu (infrastruktura, edukacja, transport, środowisko, planowanie przestrzenne)</a:t>
                      </a:r>
                      <a:endParaRPr lang="pl-PL" sz="5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14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12.6%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21864304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>
                          <a:effectLst/>
                        </a:rPr>
                        <a:t>Trudności w komunikacji z mieszkańcami i budowaniu społecznego poparcia dla zmian </a:t>
                      </a:r>
                      <a:endParaRPr lang="pl-PL" sz="5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13.5%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2405335410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</a:rPr>
                        <a:t>Ten problem nie występuje w moim samorządzie</a:t>
                      </a:r>
                      <a:endParaRPr lang="pl-PL" sz="5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6.3%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1772550562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Nie mam zdania</a:t>
                      </a:r>
                      <a:endParaRPr lang="pl-PL" sz="5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5.4%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1922287207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err="1">
                          <a:effectLst/>
                        </a:rPr>
                        <a:t>Inne</a:t>
                      </a:r>
                      <a:r>
                        <a:rPr lang="en-US" sz="1100" b="0" dirty="0">
                          <a:effectLst/>
                        </a:rPr>
                        <a:t> (</a:t>
                      </a:r>
                      <a:r>
                        <a:rPr lang="en-US" sz="1100" b="0" dirty="0" err="1">
                          <a:effectLst/>
                        </a:rPr>
                        <a:t>proszę</a:t>
                      </a:r>
                      <a:r>
                        <a:rPr lang="en-US" sz="1100" b="0" dirty="0">
                          <a:effectLst/>
                        </a:rPr>
                        <a:t> </a:t>
                      </a:r>
                      <a:r>
                        <a:rPr lang="en-US" sz="1100" b="0" dirty="0" err="1">
                          <a:effectLst/>
                        </a:rPr>
                        <a:t>określić</a:t>
                      </a:r>
                      <a:r>
                        <a:rPr lang="en-US" sz="1100" b="0" dirty="0">
                          <a:effectLst/>
                        </a:rPr>
                        <a:t>)</a:t>
                      </a:r>
                      <a:endParaRPr lang="pl-PL" sz="5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9.9%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721" marR="48721" marT="0" marB="0" anchor="ctr"/>
                </a:tc>
                <a:extLst>
                  <a:ext uri="{0D108BD9-81ED-4DB2-BD59-A6C34878D82A}">
                    <a16:rowId xmlns:a16="http://schemas.microsoft.com/office/drawing/2014/main" val="2606132624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1F33A978-271E-2188-9113-3EA35C6F87EE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162812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aśnienie liniowe 3 (brak obramowania) 25">
            <a:extLst>
              <a:ext uri="{FF2B5EF4-FFF2-40B4-BE49-F238E27FC236}">
                <a16:creationId xmlns:a16="http://schemas.microsoft.com/office/drawing/2014/main" id="{9EE931B1-55F7-0444-89A7-78CE1E0530E7}"/>
              </a:ext>
            </a:extLst>
          </p:cNvPr>
          <p:cNvSpPr/>
          <p:nvPr/>
        </p:nvSpPr>
        <p:spPr>
          <a:xfrm>
            <a:off x="2080781" y="1194347"/>
            <a:ext cx="8212750" cy="1274672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Prostokąt 14">
            <a:extLst>
              <a:ext uri="{FF2B5EF4-FFF2-40B4-BE49-F238E27FC236}">
                <a16:creationId xmlns:a16="http://schemas.microsoft.com/office/drawing/2014/main" id="{E0502001-5B20-AF47-9DB6-8AA871343F3E}"/>
              </a:ext>
            </a:extLst>
          </p:cNvPr>
          <p:cNvSpPr/>
          <p:nvPr/>
        </p:nvSpPr>
        <p:spPr>
          <a:xfrm>
            <a:off x="2183923" y="1369455"/>
            <a:ext cx="8527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sz="2400" b="1" dirty="0">
                <a:solidFill>
                  <a:schemeClr val="bg1"/>
                </a:solidFill>
                <a:latin typeface="Calibri"/>
              </a:rPr>
              <a:t>NAJWIĘKSZE BARIERY KOMUNIKACYJNE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utrudniające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transformację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szkół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z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myślą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o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zdrowiu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i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bezpieczeństwie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dzieci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:  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CE9888BF-D518-5145-9237-1E8C21C613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1100405"/>
              </p:ext>
            </p:extLst>
          </p:nvPr>
        </p:nvGraphicFramePr>
        <p:xfrm>
          <a:off x="674465" y="2622340"/>
          <a:ext cx="9501951" cy="2390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Prostokąt 28">
            <a:extLst>
              <a:ext uri="{FF2B5EF4-FFF2-40B4-BE49-F238E27FC236}">
                <a16:creationId xmlns:a16="http://schemas.microsoft.com/office/drawing/2014/main" id="{868B3C6B-F898-294A-8524-BB63A875F2F1}"/>
              </a:ext>
            </a:extLst>
          </p:cNvPr>
          <p:cNvSpPr/>
          <p:nvPr/>
        </p:nvSpPr>
        <p:spPr>
          <a:xfrm>
            <a:off x="1196645" y="4970640"/>
            <a:ext cx="87349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/>
              <a:t>Inne: „</a:t>
            </a:r>
            <a:r>
              <a:rPr lang="pl-PL" sz="1400" i="1" dirty="0"/>
              <a:t>Niestety konsultacje społeczne są fikcją, spełnieniem obowiązku ustawowego, głos mieszkańców ostatecznie się nie liczy. Problemem jest "zarządzanie folwarczne", co wyklucza się z autentyczną partycypacją społeczeństwa w podejmowanie decyzji. Poczucie braku sprawczości, infantylizacja komunikacji z urzędu, kreowanie propagandy sukcesu ostatecznie zniechęca mieszkańców i powoduje utratę zaufania do władzy.” </a:t>
            </a:r>
          </a:p>
        </p:txBody>
      </p:sp>
      <p:sp>
        <p:nvSpPr>
          <p:cNvPr id="16" name="Zaokrąglony prostokąt 15">
            <a:extLst>
              <a:ext uri="{FF2B5EF4-FFF2-40B4-BE49-F238E27FC236}">
                <a16:creationId xmlns:a16="http://schemas.microsoft.com/office/drawing/2014/main" id="{C0E086BF-AF58-3049-A40B-F89261FEE0CB}"/>
              </a:ext>
            </a:extLst>
          </p:cNvPr>
          <p:cNvSpPr/>
          <p:nvPr/>
        </p:nvSpPr>
        <p:spPr>
          <a:xfrm>
            <a:off x="366362" y="1158789"/>
            <a:ext cx="1660567" cy="1310230"/>
          </a:xfrm>
          <a:prstGeom prst="roundRect">
            <a:avLst>
              <a:gd name="adj" fmla="val 10000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702729"/>
              <a:satOff val="10819"/>
              <a:lumOff val="122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CA9A8D6-5A17-43B6-9D06-BF92F6589EC0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3825290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F698A7-9E82-6141-8E18-6A54A88A742F}"/>
              </a:ext>
            </a:extLst>
          </p:cNvPr>
          <p:cNvSpPr txBox="1"/>
          <p:nvPr/>
        </p:nvSpPr>
        <p:spPr>
          <a:xfrm>
            <a:off x="660365" y="1237201"/>
            <a:ext cx="1053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Pełna treść pytania: </a:t>
            </a:r>
            <a:r>
              <a:rPr lang="pl-PL" dirty="0"/>
              <a:t>Według Pana/Pani, co może utrudniać samorządom skuteczną komunikację z mieszkańcami w sprawie działań na rzecz szkół odpornych na kryzysy?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0FD9FA9-43E1-E144-BFEA-93F8C217F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493474"/>
              </p:ext>
            </p:extLst>
          </p:nvPr>
        </p:nvGraphicFramePr>
        <p:xfrm>
          <a:off x="763362" y="2097475"/>
          <a:ext cx="9308100" cy="3614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58569">
                  <a:extLst>
                    <a:ext uri="{9D8B030D-6E8A-4147-A177-3AD203B41FA5}">
                      <a16:colId xmlns:a16="http://schemas.microsoft.com/office/drawing/2014/main" val="10572414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83515761"/>
                    </a:ext>
                  </a:extLst>
                </a:gridCol>
                <a:gridCol w="418011">
                  <a:extLst>
                    <a:ext uri="{9D8B030D-6E8A-4147-A177-3AD203B41FA5}">
                      <a16:colId xmlns:a16="http://schemas.microsoft.com/office/drawing/2014/main" val="2503934320"/>
                    </a:ext>
                  </a:extLst>
                </a:gridCol>
              </a:tblGrid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cap="all" dirty="0" err="1">
                          <a:effectLst/>
                        </a:rPr>
                        <a:t>Odpowiedż</a:t>
                      </a:r>
                      <a:endParaRPr lang="pl-PL" sz="50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cap="all">
                          <a:effectLst/>
                        </a:rPr>
                        <a:t>Odpowiedzi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cap="all">
                          <a:effectLst/>
                        </a:rPr>
                        <a:t>Udział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2392549022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Brak spójnej strategii komunikacyjnej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26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23.4%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2110221824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Ograniczone zasoby kadrowe do prowadzenia skutecznej komunikacji społecznej</a:t>
                      </a:r>
                      <a:endParaRPr lang="pl-PL" sz="6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effectLst/>
                        </a:rPr>
                        <a:t>44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39.6%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1046543359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>
                          <a:effectLst/>
                        </a:rPr>
                        <a:t>Trudność w dotarciu do różnych grup interesariuszy (np. rodziców, seniorów, młodzieży, kierowców)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31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27.9%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4193053197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>
                          <a:effectLst/>
                        </a:rPr>
                        <a:t>Brak dostatecznej transparentności podejmowanych działań 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21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18.9%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4260664569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</a:rPr>
                        <a:t>Brak zaufania mieszkańców do działań samorządu</a:t>
                      </a:r>
                      <a:endParaRPr lang="pl-PL" sz="6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27</a:t>
                      </a:r>
                      <a:endParaRPr lang="pl-PL" sz="10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24.3%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1445163637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>
                          <a:effectLst/>
                        </a:rPr>
                        <a:t>Wzrost polaryzacji i dezinformacji w debacie publicznej, utrudniający prowadzenie rzetelnej, merytorycznej komunikacji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31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27.9%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3853841467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>
                          <a:effectLst/>
                        </a:rPr>
                        <a:t>Obawa przed negatywnymi reakcjami mieszkańców (m.in. tzw. hejtem) i/lub grup interesów 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23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20.7%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2707667997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>
                          <a:effectLst/>
                        </a:rPr>
                        <a:t>Brak kompetencji, narzędzi i/lub platform do prowadzenia dialogu społecznego i komunikacji bez przemocy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16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14.4%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1378402214"/>
                  </a:ext>
                </a:extLst>
              </a:tr>
              <a:tr h="3569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Brak wsparcia merytorycznego (np. gotowych materiałów edukacyjnych, wzorcowych komunikatów, rozwiązań tj. rady młodzieżowe itp.)</a:t>
                      </a:r>
                      <a:endParaRPr lang="pl-PL" sz="6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effectLst/>
                        </a:rPr>
                        <a:t>40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36.0%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94419683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Brak dedykowanych środków finansowych na działania komunikacyjne</a:t>
                      </a:r>
                      <a:endParaRPr lang="pl-PL" sz="6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effectLst/>
                        </a:rPr>
                        <a:t>49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44.1%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1581657635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0">
                          <a:effectLst/>
                        </a:rPr>
                        <a:t>Ten problem nie występuje w moim samorządzie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5.4%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3460925865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Nie mam zdania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13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11.7%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485532340"/>
                  </a:ext>
                </a:extLst>
              </a:tr>
              <a:tr h="250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err="1">
                          <a:effectLst/>
                        </a:rPr>
                        <a:t>Inne</a:t>
                      </a:r>
                      <a:r>
                        <a:rPr lang="en-US" sz="1100" b="0" dirty="0">
                          <a:effectLst/>
                        </a:rPr>
                        <a:t> (</a:t>
                      </a:r>
                      <a:r>
                        <a:rPr lang="en-US" sz="1100" b="0" dirty="0" err="1">
                          <a:effectLst/>
                        </a:rPr>
                        <a:t>proszę</a:t>
                      </a:r>
                      <a:r>
                        <a:rPr lang="en-US" sz="1100" b="0" dirty="0">
                          <a:effectLst/>
                        </a:rPr>
                        <a:t> </a:t>
                      </a:r>
                      <a:r>
                        <a:rPr lang="en-US" sz="1100" b="0" dirty="0" err="1">
                          <a:effectLst/>
                        </a:rPr>
                        <a:t>określić</a:t>
                      </a:r>
                      <a:r>
                        <a:rPr lang="en-US" sz="1100" b="0" dirty="0">
                          <a:effectLst/>
                        </a:rPr>
                        <a:t>)</a:t>
                      </a:r>
                      <a:endParaRPr lang="pl-PL" sz="6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1.8%</a:t>
                      </a:r>
                      <a:endParaRPr lang="pl-PL" sz="10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65" marR="46265" marT="0" marB="0" anchor="ctr"/>
                </a:tc>
                <a:extLst>
                  <a:ext uri="{0D108BD9-81ED-4DB2-BD59-A6C34878D82A}">
                    <a16:rowId xmlns:a16="http://schemas.microsoft.com/office/drawing/2014/main" val="3092608421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23D1C7C1-D892-5E45-B7A2-9640110CC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907" y="2097475"/>
            <a:ext cx="2622936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F8848FA-9FC0-2CEE-110E-127D55709011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2039844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aśnienie liniowe 3 (brak obramowania) 25">
            <a:extLst>
              <a:ext uri="{FF2B5EF4-FFF2-40B4-BE49-F238E27FC236}">
                <a16:creationId xmlns:a16="http://schemas.microsoft.com/office/drawing/2014/main" id="{9EE931B1-55F7-0444-89A7-78CE1E0530E7}"/>
              </a:ext>
            </a:extLst>
          </p:cNvPr>
          <p:cNvSpPr/>
          <p:nvPr/>
        </p:nvSpPr>
        <p:spPr>
          <a:xfrm>
            <a:off x="2080780" y="1194347"/>
            <a:ext cx="8095636" cy="1158280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Prostokąt 14">
            <a:extLst>
              <a:ext uri="{FF2B5EF4-FFF2-40B4-BE49-F238E27FC236}">
                <a16:creationId xmlns:a16="http://schemas.microsoft.com/office/drawing/2014/main" id="{E0502001-5B20-AF47-9DB6-8AA871343F3E}"/>
              </a:ext>
            </a:extLst>
          </p:cNvPr>
          <p:cNvSpPr/>
          <p:nvPr/>
        </p:nvSpPr>
        <p:spPr>
          <a:xfrm>
            <a:off x="2183923" y="1369455"/>
            <a:ext cx="9594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sz="2400" b="1" dirty="0">
                <a:solidFill>
                  <a:schemeClr val="bg1"/>
                </a:solidFill>
                <a:latin typeface="Calibri"/>
              </a:rPr>
              <a:t>By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skutecznie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wdrażać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koncepcję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szkół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odpornych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na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kryzysy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,  SAMORZĄDY POTRZEBUJĄ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przede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wszystkim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:  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CE9888BF-D518-5145-9237-1E8C21C613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2459400"/>
              </p:ext>
            </p:extLst>
          </p:nvPr>
        </p:nvGraphicFramePr>
        <p:xfrm>
          <a:off x="674465" y="2492600"/>
          <a:ext cx="9501951" cy="2390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Prostokąt 28">
            <a:extLst>
              <a:ext uri="{FF2B5EF4-FFF2-40B4-BE49-F238E27FC236}">
                <a16:creationId xmlns:a16="http://schemas.microsoft.com/office/drawing/2014/main" id="{868B3C6B-F898-294A-8524-BB63A875F2F1}"/>
              </a:ext>
            </a:extLst>
          </p:cNvPr>
          <p:cNvSpPr/>
          <p:nvPr/>
        </p:nvSpPr>
        <p:spPr>
          <a:xfrm>
            <a:off x="901229" y="4916103"/>
            <a:ext cx="87349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/>
              <a:t>Inne: „</a:t>
            </a:r>
            <a:r>
              <a:rPr lang="pl-PL" sz="1200" i="1" dirty="0"/>
              <a:t>Wszystko powyższe nie ma znaczenia, jeśli nie dojdzie do odpolitycznienia struktur samorządowych lub nie padnie odgórna decyzja co jest priorytetem. Wtedy znajdą się pieniądze, etc.; inspirowanie włodarzy; doradcy klimatyczni, dużo więcej pieniędzy (celowych), w tym na zatrudnienie specjalistów w Urzędach (przy czym pensje urzędnicze są atrakcyjne tylko dla ludzi, którzy tego typu pracę wykonują z powołania, żaden ceniący się ekspert nie przyjdzie do pracy w urzędzie, na prowincji zatrudnienie specjalisty, nawet jeśli by były pieniądze i tak będzie graniczyło z cudem, z uwagi na brak kadr w miejscowych społecznościach, zapewne konieczne byłyby bardzo rozbudowane szkolenia dla urzędników już istniejących)” 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7684FFC7-9994-B249-A8D7-A2FC716650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6" y="1205850"/>
            <a:ext cx="1720166" cy="114677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20F4481-A94B-BF85-D023-E7B9559E3FEA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2338584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F698A7-9E82-6141-8E18-6A54A88A742F}"/>
              </a:ext>
            </a:extLst>
          </p:cNvPr>
          <p:cNvSpPr txBox="1"/>
          <p:nvPr/>
        </p:nvSpPr>
        <p:spPr>
          <a:xfrm>
            <a:off x="660365" y="1237201"/>
            <a:ext cx="1053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Pełna treść pytania: </a:t>
            </a:r>
            <a:r>
              <a:rPr lang="pl-PL" dirty="0"/>
              <a:t>Według Pana/Pani, jakie formy wsparcia są najbardziej potrzebne samorządom, by mogły skutecznie wdrażać koncepcję szkół odpornych na kryzysy?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3D1C7C1-D892-5E45-B7A2-9640110CC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907" y="2097475"/>
            <a:ext cx="2622936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48E3B6C-848D-3848-A055-398B0FB55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294786"/>
              </p:ext>
            </p:extLst>
          </p:nvPr>
        </p:nvGraphicFramePr>
        <p:xfrm>
          <a:off x="762906" y="2097475"/>
          <a:ext cx="8955859" cy="36520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06328">
                  <a:extLst>
                    <a:ext uri="{9D8B030D-6E8A-4147-A177-3AD203B41FA5}">
                      <a16:colId xmlns:a16="http://schemas.microsoft.com/office/drawing/2014/main" val="553775852"/>
                    </a:ext>
                  </a:extLst>
                </a:gridCol>
                <a:gridCol w="600892">
                  <a:extLst>
                    <a:ext uri="{9D8B030D-6E8A-4147-A177-3AD203B41FA5}">
                      <a16:colId xmlns:a16="http://schemas.microsoft.com/office/drawing/2014/main" val="3311560707"/>
                    </a:ext>
                  </a:extLst>
                </a:gridCol>
                <a:gridCol w="548639">
                  <a:extLst>
                    <a:ext uri="{9D8B030D-6E8A-4147-A177-3AD203B41FA5}">
                      <a16:colId xmlns:a16="http://schemas.microsoft.com/office/drawing/2014/main" val="2199002687"/>
                    </a:ext>
                  </a:extLst>
                </a:gridCol>
              </a:tblGrid>
              <a:tr h="2164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cap="all">
                          <a:effectLst/>
                        </a:rPr>
                        <a:t>Odpowiedż</a:t>
                      </a:r>
                      <a:endParaRPr lang="pl-PL" sz="5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cap="all">
                          <a:effectLst/>
                        </a:rPr>
                        <a:t>Odpowiedzi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cap="all">
                          <a:effectLst/>
                        </a:rPr>
                        <a:t>Udział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1714708351"/>
                  </a:ext>
                </a:extLst>
              </a:tr>
              <a:tr h="3083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effectLst/>
                        </a:rPr>
                        <a:t>Zwiększenie kompetencji urzędników poprzez szkolenia i warsztaty (np. w zakresie adaptacji do zmian klimatu, zarządzania kryzysowego, projektowania przestrzeni szkolnych)</a:t>
                      </a:r>
                      <a:endParaRPr lang="pl-PL" sz="5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54</a:t>
                      </a:r>
                      <a:endParaRPr lang="pl-PL" sz="4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dirty="0">
                          <a:effectLst/>
                        </a:rPr>
                        <a:t>48.6%</a:t>
                      </a:r>
                      <a:endParaRPr lang="pl-PL" sz="3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4059185869"/>
                  </a:ext>
                </a:extLst>
              </a:tr>
              <a:tr h="2164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Gotowe narzędzia i wytyczne (np. wzory standardów, listy kontrolne, przykłady dobrych praktyk, scenariusze działania)</a:t>
                      </a:r>
                      <a:endParaRPr lang="pl-PL" sz="5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</a:rPr>
                        <a:t>71</a:t>
                      </a:r>
                      <a:endParaRPr lang="pl-PL" sz="4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64.0%</a:t>
                      </a:r>
                      <a:endParaRPr lang="pl-PL" sz="3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708025577"/>
                  </a:ext>
                </a:extLst>
              </a:tr>
              <a:tr h="2164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0">
                          <a:effectLst/>
                        </a:rPr>
                        <a:t>Dostęp do eksperckiego doradztwa międzysektorowego (prawo, architektura, zdrowie publiczne, klimat, edukacja, finanse)</a:t>
                      </a:r>
                      <a:endParaRPr lang="pl-PL" sz="5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47</a:t>
                      </a:r>
                      <a:endParaRPr lang="pl-PL" sz="4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42.3%</a:t>
                      </a:r>
                      <a:endParaRPr lang="pl-PL" sz="3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917557102"/>
                  </a:ext>
                </a:extLst>
              </a:tr>
              <a:tr h="2164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Wsparcie w pozyskiwaniu środków zewnętrznych (doradztwo dot. funduszy krajowych i unijnych, pomoc w pisaniu wniosków)</a:t>
                      </a:r>
                      <a:endParaRPr lang="pl-PL" sz="5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</a:rPr>
                        <a:t>65</a:t>
                      </a:r>
                      <a:endParaRPr lang="pl-PL" sz="4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58.6%</a:t>
                      </a:r>
                      <a:endParaRPr lang="pl-PL" sz="3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730064980"/>
                  </a:ext>
                </a:extLst>
              </a:tr>
              <a:tr h="3083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Mechanizmy trwałego finansowania i wsparcie operacyjne (np. dodatkowe etaty, fundusze na działania pilotażowe, możliwość zabezpieczenia kosztów utrzymania zaawansowanych systemów)</a:t>
                      </a:r>
                      <a:endParaRPr lang="pl-PL" sz="5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</a:rPr>
                        <a:t>61</a:t>
                      </a:r>
                      <a:endParaRPr lang="pl-PL" sz="4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55.0%</a:t>
                      </a:r>
                      <a:endParaRPr lang="pl-PL" sz="3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2871079823"/>
                  </a:ext>
                </a:extLst>
              </a:tr>
              <a:tr h="2164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0">
                          <a:effectLst/>
                        </a:rPr>
                        <a:t>Wsparcie prawne i legislacyjne (np. w zakresie interpretacji przepisów lub tworzenia lokalnych uchwał i programów)</a:t>
                      </a:r>
                      <a:endParaRPr lang="pl-PL" sz="5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27</a:t>
                      </a:r>
                      <a:endParaRPr lang="pl-PL" sz="4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24.3%</a:t>
                      </a:r>
                      <a:endParaRPr lang="pl-PL" sz="3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2725928408"/>
                  </a:ext>
                </a:extLst>
              </a:tr>
              <a:tr h="3083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0">
                          <a:effectLst/>
                        </a:rPr>
                        <a:t>Uproszczenie procedur administracyjnych i formalnych (np. związanych z wdrażaniem błękitno-zielonej infrastruktury, OZE czy zmianą organizacji ruchu wokół szkół)</a:t>
                      </a:r>
                      <a:endParaRPr lang="pl-PL" sz="5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47</a:t>
                      </a:r>
                      <a:endParaRPr lang="pl-PL" sz="4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42.3%</a:t>
                      </a:r>
                      <a:endParaRPr lang="pl-PL" sz="3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2229189600"/>
                  </a:ext>
                </a:extLst>
              </a:tr>
              <a:tr h="3083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effectLst/>
                        </a:rPr>
                        <a:t>Zwiększenie współpracy międzyresortowej i międzywydziałowej (np. edukacja, zdrowie, klimat, transport, inwestycje, planowanie przestrzenne)</a:t>
                      </a:r>
                      <a:endParaRPr lang="pl-PL" sz="5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27</a:t>
                      </a:r>
                      <a:endParaRPr lang="pl-PL" sz="4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24.3%</a:t>
                      </a:r>
                      <a:endParaRPr lang="pl-PL" sz="3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4096131621"/>
                  </a:ext>
                </a:extLst>
              </a:tr>
              <a:tr h="2164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0">
                          <a:effectLst/>
                        </a:rPr>
                        <a:t>Platformy wymiany doświadczeń z innymi samorządami (np. sieci tematyczne, grupy robocze, wizyty studyjne)</a:t>
                      </a:r>
                      <a:endParaRPr lang="pl-PL" sz="5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30</a:t>
                      </a:r>
                      <a:endParaRPr lang="pl-PL" sz="4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27.0%</a:t>
                      </a:r>
                      <a:endParaRPr lang="pl-PL" sz="3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2505156641"/>
                  </a:ext>
                </a:extLst>
              </a:tr>
              <a:tr h="2164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effectLst/>
                        </a:rPr>
                        <a:t>Dostęp do danych i systemów monitorowania (np. jakość powietrza, zużycie energii, komfort cieplny w szkołach)</a:t>
                      </a:r>
                      <a:endParaRPr lang="pl-PL" sz="5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</a:t>
                      </a:r>
                      <a:endParaRPr lang="pl-PL" sz="4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23.4%</a:t>
                      </a:r>
                      <a:endParaRPr lang="pl-PL" sz="3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131081271"/>
                  </a:ext>
                </a:extLst>
              </a:tr>
              <a:tr h="2164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0">
                          <a:effectLst/>
                        </a:rPr>
                        <a:t>Zaangażowanie interesariuszy (np. organizacje pozarządowe, lokalna ludność, inwestorzy)</a:t>
                      </a:r>
                      <a:endParaRPr lang="pl-PL" sz="5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</a:t>
                      </a:r>
                      <a:endParaRPr lang="pl-PL" sz="4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18.9%</a:t>
                      </a:r>
                      <a:endParaRPr lang="pl-PL" sz="3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3516881894"/>
                  </a:ext>
                </a:extLst>
              </a:tr>
              <a:tr h="2164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effectLst/>
                        </a:rPr>
                        <a:t>Ten problem nie występuje w moim samorządzie</a:t>
                      </a:r>
                      <a:endParaRPr lang="pl-PL" sz="5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pl-PL" sz="4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0.0%</a:t>
                      </a:r>
                      <a:endParaRPr lang="pl-PL" sz="3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2975676458"/>
                  </a:ext>
                </a:extLst>
              </a:tr>
              <a:tr h="2164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Nie mam zdania</a:t>
                      </a:r>
                      <a:endParaRPr lang="pl-PL" sz="5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pl-PL" sz="4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5.4%</a:t>
                      </a:r>
                      <a:endParaRPr lang="pl-PL" sz="3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3679963153"/>
                  </a:ext>
                </a:extLst>
              </a:tr>
              <a:tr h="2164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</a:rPr>
                        <a:t>Inne</a:t>
                      </a:r>
                      <a:r>
                        <a:rPr lang="en-US" sz="1000" b="0" dirty="0">
                          <a:effectLst/>
                        </a:rPr>
                        <a:t> (</a:t>
                      </a:r>
                      <a:r>
                        <a:rPr lang="en-US" sz="1000" b="0" dirty="0" err="1">
                          <a:effectLst/>
                        </a:rPr>
                        <a:t>proszę</a:t>
                      </a:r>
                      <a:r>
                        <a:rPr lang="en-US" sz="1000" b="0" dirty="0">
                          <a:effectLst/>
                        </a:rPr>
                        <a:t> </a:t>
                      </a:r>
                      <a:r>
                        <a:rPr lang="en-US" sz="1000" b="0" dirty="0" err="1">
                          <a:effectLst/>
                        </a:rPr>
                        <a:t>określić</a:t>
                      </a:r>
                      <a:r>
                        <a:rPr lang="en-US" sz="1000" b="0" dirty="0">
                          <a:effectLst/>
                        </a:rPr>
                        <a:t>)</a:t>
                      </a:r>
                      <a:endParaRPr lang="pl-PL" sz="5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5</a:t>
                      </a:r>
                      <a:endParaRPr lang="pl-PL" sz="40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4.5%</a:t>
                      </a:r>
                      <a:endParaRPr lang="pl-PL" sz="30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967" marR="39967" marT="0" marB="0" anchor="ctr"/>
                </a:tc>
                <a:extLst>
                  <a:ext uri="{0D108BD9-81ED-4DB2-BD59-A6C34878D82A}">
                    <a16:rowId xmlns:a16="http://schemas.microsoft.com/office/drawing/2014/main" val="2693769070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43E5105D-3A50-0945-8736-C32CC0CF0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255" y="2097475"/>
            <a:ext cx="292133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6E8309A-8131-4FD3-9A31-959518BB6319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3854895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aśnienie liniowe 3 (brak obramowania) 25">
            <a:extLst>
              <a:ext uri="{FF2B5EF4-FFF2-40B4-BE49-F238E27FC236}">
                <a16:creationId xmlns:a16="http://schemas.microsoft.com/office/drawing/2014/main" id="{9EE931B1-55F7-0444-89A7-78CE1E0530E7}"/>
              </a:ext>
            </a:extLst>
          </p:cNvPr>
          <p:cNvSpPr/>
          <p:nvPr/>
        </p:nvSpPr>
        <p:spPr>
          <a:xfrm>
            <a:off x="2080780" y="1194347"/>
            <a:ext cx="8095636" cy="994994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Prostokąt 14">
            <a:extLst>
              <a:ext uri="{FF2B5EF4-FFF2-40B4-BE49-F238E27FC236}">
                <a16:creationId xmlns:a16="http://schemas.microsoft.com/office/drawing/2014/main" id="{E0502001-5B20-AF47-9DB6-8AA871343F3E}"/>
              </a:ext>
            </a:extLst>
          </p:cNvPr>
          <p:cNvSpPr/>
          <p:nvPr/>
        </p:nvSpPr>
        <p:spPr>
          <a:xfrm>
            <a:off x="2183923" y="1369455"/>
            <a:ext cx="9594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Samorządy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potrzebują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wsparcia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w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obszarach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:  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CE9888BF-D518-5145-9237-1E8C21C613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6504485"/>
              </p:ext>
            </p:extLst>
          </p:nvPr>
        </p:nvGraphicFramePr>
        <p:xfrm>
          <a:off x="674465" y="2323306"/>
          <a:ext cx="9501951" cy="2390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Prostokąt 28">
            <a:extLst>
              <a:ext uri="{FF2B5EF4-FFF2-40B4-BE49-F238E27FC236}">
                <a16:creationId xmlns:a16="http://schemas.microsoft.com/office/drawing/2014/main" id="{868B3C6B-F898-294A-8524-BB63A875F2F1}"/>
              </a:ext>
            </a:extLst>
          </p:cNvPr>
          <p:cNvSpPr/>
          <p:nvPr/>
        </p:nvSpPr>
        <p:spPr>
          <a:xfrm>
            <a:off x="1129957" y="4943110"/>
            <a:ext cx="87349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/>
              <a:t>Inne: </a:t>
            </a:r>
            <a:r>
              <a:rPr lang="pl-PL" sz="1400" i="1" dirty="0"/>
              <a:t>„Odpolitycznienie samorządu, czyli zmiany na poziomie ustawy o funkcjonowaniu </a:t>
            </a:r>
            <a:r>
              <a:rPr lang="pl-PL" sz="1400" i="1" dirty="0" err="1"/>
              <a:t>m.st.Warszawy</a:t>
            </a:r>
            <a:r>
              <a:rPr lang="pl-PL" sz="1400" i="1" dirty="0"/>
              <a:t>; środki finansowe i mądre przepisy; dodatkowe źródła finansowania; [problemem jest] brak wiedzy, kompetencji, zniekształcenie tematyki klimatycznej w mediach;.”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3912673-1F41-0044-A9F5-CC73419B73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69" y="1194347"/>
            <a:ext cx="1511516" cy="100767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D23EA1D-8C33-2842-A37B-88A6EA5DA2E0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4269368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F698A7-9E82-6141-8E18-6A54A88A742F}"/>
              </a:ext>
            </a:extLst>
          </p:cNvPr>
          <p:cNvSpPr txBox="1"/>
          <p:nvPr/>
        </p:nvSpPr>
        <p:spPr>
          <a:xfrm>
            <a:off x="660365" y="1237201"/>
            <a:ext cx="10534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Pełna treść pytania: </a:t>
            </a:r>
            <a:r>
              <a:rPr lang="pl-PL" dirty="0"/>
              <a:t>Według Pana/Pani zdaniem, w jakich obszarach samorząd potrzebuje wsparcia, aby móc kształtować szkolną infrastrukturę sprzyjającą zdrowiu dzieci, edukacji klimatycznej oraz zdobywaniu kompetencji przyszłości?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3D1C7C1-D892-5E45-B7A2-9640110CC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907" y="2097475"/>
            <a:ext cx="2622936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3E5105D-3A50-0945-8736-C32CC0CF0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255" y="2097475"/>
            <a:ext cx="292133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8A61D8C-FED1-B04C-A105-358AA4377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585256"/>
              </p:ext>
            </p:extLst>
          </p:nvPr>
        </p:nvGraphicFramePr>
        <p:xfrm>
          <a:off x="750619" y="2350450"/>
          <a:ext cx="9020399" cy="3667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83484">
                  <a:extLst>
                    <a:ext uri="{9D8B030D-6E8A-4147-A177-3AD203B41FA5}">
                      <a16:colId xmlns:a16="http://schemas.microsoft.com/office/drawing/2014/main" val="36141608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08047509"/>
                    </a:ext>
                  </a:extLst>
                </a:gridCol>
                <a:gridCol w="613955">
                  <a:extLst>
                    <a:ext uri="{9D8B030D-6E8A-4147-A177-3AD203B41FA5}">
                      <a16:colId xmlns:a16="http://schemas.microsoft.com/office/drawing/2014/main" val="1459583355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</a:rPr>
                        <a:t>Odpowiedż</a:t>
                      </a:r>
                      <a:endParaRPr lang="pl-PL" sz="4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cap="all">
                          <a:effectLst/>
                        </a:rPr>
                        <a:t>Odpowiedzi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cap="all">
                          <a:effectLst/>
                        </a:rPr>
                        <a:t>Udział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extLst>
                  <a:ext uri="{0D108BD9-81ED-4DB2-BD59-A6C34878D82A}">
                    <a16:rowId xmlns:a16="http://schemas.microsoft.com/office/drawing/2014/main" val="3367204271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effectLst/>
                        </a:rPr>
                        <a:t>Powiązanie rozwoju infrastruktury z podstawą programową i celami edukacyjnymi</a:t>
                      </a:r>
                      <a:endParaRPr lang="pl-PL" sz="4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41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36.9%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extLst>
                  <a:ext uri="{0D108BD9-81ED-4DB2-BD59-A6C34878D82A}">
                    <a16:rowId xmlns:a16="http://schemas.microsoft.com/office/drawing/2014/main" val="2733919975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Wytyczne dla organów prowadzących w zakresie tworzenia infrastruktury szkolnej</a:t>
                      </a:r>
                      <a:endParaRPr lang="pl-PL" sz="4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55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49.5%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extLst>
                  <a:ext uri="{0D108BD9-81ED-4DB2-BD59-A6C34878D82A}">
                    <a16:rowId xmlns:a16="http://schemas.microsoft.com/office/drawing/2014/main" val="945435204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Wzmocnienie roli szkoły jako lokalnego centrum edukacji klimatyczno-zdrowotnej</a:t>
                      </a:r>
                      <a:endParaRPr lang="pl-PL" sz="4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59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53.2%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extLst>
                  <a:ext uri="{0D108BD9-81ED-4DB2-BD59-A6C34878D82A}">
                    <a16:rowId xmlns:a16="http://schemas.microsoft.com/office/drawing/2014/main" val="2936794225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effectLst/>
                        </a:rPr>
                        <a:t>Włączenie uczniów w projektowanie i współtworzenie wyposażenia szkoły </a:t>
                      </a:r>
                      <a:endParaRPr lang="pl-PL" sz="4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44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39.6%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extLst>
                  <a:ext uri="{0D108BD9-81ED-4DB2-BD59-A6C34878D82A}">
                    <a16:rowId xmlns:a16="http://schemas.microsoft.com/office/drawing/2014/main" val="472493149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effectLst/>
                        </a:rPr>
                        <a:t>Lepsza współpraca międzyresortowa (np. MEN-MKiŚ-MZ) i integracja dostępnych źródeł finansowania</a:t>
                      </a:r>
                      <a:endParaRPr lang="pl-PL" sz="4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48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43.2%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extLst>
                  <a:ext uri="{0D108BD9-81ED-4DB2-BD59-A6C34878D82A}">
                    <a16:rowId xmlns:a16="http://schemas.microsoft.com/office/drawing/2014/main" val="1148622538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effectLst/>
                        </a:rPr>
                        <a:t>Zmiany w wymaganiach wobec kadry kierowniczej szkół (np. kryteria zatrudniania dyrekcji)</a:t>
                      </a:r>
                      <a:endParaRPr lang="pl-PL" sz="4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17.1%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extLst>
                  <a:ext uri="{0D108BD9-81ED-4DB2-BD59-A6C34878D82A}">
                    <a16:rowId xmlns:a16="http://schemas.microsoft.com/office/drawing/2014/main" val="3629729320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Wsparcie w przygotowaniu projektów integrujących infrastrukturę i cele edukacyjne</a:t>
                      </a:r>
                      <a:endParaRPr lang="pl-PL" sz="4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48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43.2%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extLst>
                  <a:ext uri="{0D108BD9-81ED-4DB2-BD59-A6C34878D82A}">
                    <a16:rowId xmlns:a16="http://schemas.microsoft.com/office/drawing/2014/main" val="2341051370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effectLst/>
                        </a:rPr>
                        <a:t>Ten problem nie występuje w moim samorządzie</a:t>
                      </a:r>
                      <a:endParaRPr lang="pl-PL" sz="4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extLst>
                  <a:ext uri="{0D108BD9-81ED-4DB2-BD59-A6C34878D82A}">
                    <a16:rowId xmlns:a16="http://schemas.microsoft.com/office/drawing/2014/main" val="1957836725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Nie mam zdania</a:t>
                      </a:r>
                      <a:endParaRPr lang="pl-PL" sz="4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8.1%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extLst>
                  <a:ext uri="{0D108BD9-81ED-4DB2-BD59-A6C34878D82A}">
                    <a16:rowId xmlns:a16="http://schemas.microsoft.com/office/drawing/2014/main" val="4233528261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</a:rPr>
                        <a:t>Inne</a:t>
                      </a:r>
                      <a:r>
                        <a:rPr lang="en-US" sz="1200" b="0" dirty="0">
                          <a:effectLst/>
                        </a:rPr>
                        <a:t> (</a:t>
                      </a:r>
                      <a:r>
                        <a:rPr lang="en-US" sz="1200" b="0" dirty="0" err="1">
                          <a:effectLst/>
                        </a:rPr>
                        <a:t>proszę</a:t>
                      </a:r>
                      <a:r>
                        <a:rPr lang="en-US" sz="1200" b="0" dirty="0">
                          <a:effectLst/>
                        </a:rPr>
                        <a:t> </a:t>
                      </a:r>
                      <a:r>
                        <a:rPr lang="en-US" sz="1200" b="0" dirty="0" err="1">
                          <a:effectLst/>
                        </a:rPr>
                        <a:t>określić</a:t>
                      </a:r>
                      <a:r>
                        <a:rPr lang="en-US" sz="1200" b="0" dirty="0">
                          <a:effectLst/>
                        </a:rPr>
                        <a:t>)</a:t>
                      </a:r>
                      <a:endParaRPr lang="pl-PL" sz="4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3.6%</a:t>
                      </a:r>
                      <a:endParaRPr lang="pl-PL" sz="10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67" marR="60667" marT="0" marB="0" anchor="ctr"/>
                </a:tc>
                <a:extLst>
                  <a:ext uri="{0D108BD9-81ED-4DB2-BD59-A6C34878D82A}">
                    <a16:rowId xmlns:a16="http://schemas.microsoft.com/office/drawing/2014/main" val="3576925903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1F38F5C7-02E6-E44B-8AFE-E94F62390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96" y="2081148"/>
            <a:ext cx="1938434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pl-PL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altLang="pl-PL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31FC39D-6EF9-9D48-E2B4-2E22E7C334A3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3572363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endParaRPr lang="pl-PL" b="1" dirty="0">
              <a:solidFill>
                <a:srgbClr val="000000">
                  <a:alpha val="100000"/>
                </a:srgbClr>
              </a:solidFill>
            </a:endParaRPr>
          </a:p>
          <a:p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Prostokąt 14">
            <a:extLst>
              <a:ext uri="{FF2B5EF4-FFF2-40B4-BE49-F238E27FC236}">
                <a16:creationId xmlns:a16="http://schemas.microsoft.com/office/drawing/2014/main" id="{FF8549EB-DD5A-CF49-8DB7-72800379093B}"/>
              </a:ext>
            </a:extLst>
          </p:cNvPr>
          <p:cNvSpPr/>
          <p:nvPr/>
        </p:nvSpPr>
        <p:spPr>
          <a:xfrm>
            <a:off x="480397" y="1152065"/>
            <a:ext cx="1103873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				Aby szkoły mogły pełnić rolę instytucji budowania społecznej odporności na    				kryzysy, potrzeba:</a:t>
            </a:r>
          </a:p>
          <a:p>
            <a:endParaRPr lang="pl-PL" dirty="0"/>
          </a:p>
          <a:p>
            <a:pPr marL="285750" indent="-285750">
              <a:buFont typeface="Wingdings" pitchFamily="2" charset="2"/>
              <a:buChar char="q"/>
            </a:pPr>
            <a:r>
              <a:rPr lang="pl-PL" b="1" dirty="0"/>
              <a:t>Stałego funduszu holistycznej transformacji szkół</a:t>
            </a:r>
            <a:r>
              <a:rPr lang="pl-PL" dirty="0"/>
              <a:t> – niezależnego od zmieniających się programów i projektów.</a:t>
            </a:r>
          </a:p>
          <a:p>
            <a:endParaRPr lang="pl-PL" dirty="0"/>
          </a:p>
          <a:p>
            <a:pPr marL="285750" indent="-285750">
              <a:buFont typeface="Wingdings" pitchFamily="2" charset="2"/>
              <a:buChar char="q"/>
            </a:pPr>
            <a:r>
              <a:rPr lang="pl-PL" b="1" dirty="0"/>
              <a:t>Obowiązkowych audytów klimatyczno-zdrowotnych szkół oraz monitoringu jakości powietrza  </a:t>
            </a:r>
            <a:r>
              <a:rPr lang="pl-PL" dirty="0"/>
              <a:t>–</a:t>
            </a:r>
            <a:r>
              <a:rPr lang="pl-PL" b="1" dirty="0"/>
              <a:t> </a:t>
            </a:r>
            <a:r>
              <a:rPr lang="pl-PL" dirty="0"/>
              <a:t>każdy przypadek jest inny; nie można wdrażać rozwiązań, nie stawiając diagnozy.</a:t>
            </a:r>
          </a:p>
          <a:p>
            <a:endParaRPr lang="pl-PL" dirty="0"/>
          </a:p>
          <a:p>
            <a:pPr marL="285750" indent="-285750">
              <a:buFont typeface="Wingdings" pitchFamily="2" charset="2"/>
              <a:buChar char="q"/>
            </a:pPr>
            <a:r>
              <a:rPr lang="pl-PL" b="1" dirty="0"/>
              <a:t>Pakietu legislacyjnego</a:t>
            </a:r>
            <a:r>
              <a:rPr lang="pl-PL" dirty="0"/>
              <a:t>: jasne wytyczne i narzędzia prawne, które pozwolą tworzyć strefy buforowe, instalować OZE i zieloną infrastrukturę.</a:t>
            </a:r>
          </a:p>
          <a:p>
            <a:endParaRPr lang="pl-PL" dirty="0"/>
          </a:p>
          <a:p>
            <a:pPr marL="285750" indent="-285750">
              <a:buFont typeface="Wingdings" pitchFamily="2" charset="2"/>
              <a:buChar char="q"/>
            </a:pPr>
            <a:r>
              <a:rPr lang="pl-PL" b="1" dirty="0"/>
              <a:t>Platformy wiedzy i wsparcia</a:t>
            </a:r>
            <a:r>
              <a:rPr lang="pl-PL" dirty="0"/>
              <a:t> – z gotowymi projektami, wzorcami, wytycznymi i </a:t>
            </a:r>
          </a:p>
          <a:p>
            <a:r>
              <a:rPr lang="pl-PL" dirty="0"/>
              <a:t>przykładami do adaptacji.</a:t>
            </a:r>
          </a:p>
          <a:p>
            <a:pPr marL="285750" indent="-285750">
              <a:buFont typeface="Wingdings" pitchFamily="2" charset="2"/>
              <a:buChar char="q"/>
            </a:pPr>
            <a:endParaRPr lang="pl-PL" dirty="0"/>
          </a:p>
          <a:p>
            <a:pPr marL="285750" indent="-285750">
              <a:buFont typeface="Wingdings" pitchFamily="2" charset="2"/>
              <a:buChar char="q"/>
            </a:pPr>
            <a:r>
              <a:rPr lang="pl-PL" b="1" dirty="0"/>
              <a:t>Międzyresortowej koordynacji</a:t>
            </a:r>
            <a:r>
              <a:rPr lang="pl-PL" dirty="0"/>
              <a:t> – bo edukacja, zdrowie, klimat, rozwój i technologia</a:t>
            </a:r>
          </a:p>
          <a:p>
            <a:r>
              <a:rPr lang="pl-PL" dirty="0"/>
              <a:t>to nie trzy różne światy, tylko wspólny ekosystem, w którym dorastają nasze dzieci.</a:t>
            </a:r>
          </a:p>
        </p:txBody>
      </p:sp>
      <p:sp>
        <p:nvSpPr>
          <p:cNvPr id="16" name="Pięciokąt 15">
            <a:extLst>
              <a:ext uri="{FF2B5EF4-FFF2-40B4-BE49-F238E27FC236}">
                <a16:creationId xmlns:a16="http://schemas.microsoft.com/office/drawing/2014/main" id="{080D4D25-58D9-4847-9435-A5A5D546E4CA}"/>
              </a:ext>
            </a:extLst>
          </p:cNvPr>
          <p:cNvSpPr/>
          <p:nvPr/>
        </p:nvSpPr>
        <p:spPr>
          <a:xfrm>
            <a:off x="480397" y="1234002"/>
            <a:ext cx="1688037" cy="484632"/>
          </a:xfrm>
          <a:prstGeom prst="homePlate">
            <a:avLst/>
          </a:prstGeom>
          <a:solidFill>
            <a:srgbClr val="0070C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b="1" dirty="0">
                <a:solidFill>
                  <a:schemeClr val="bg1"/>
                </a:solidFill>
              </a:rPr>
              <a:t>WNIOSKI: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C6E078E-3BB5-8E5E-2C5A-F4EFD2E7590A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2461494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endParaRPr lang="pl-PL" b="1" dirty="0">
              <a:solidFill>
                <a:srgbClr val="000000">
                  <a:alpha val="100000"/>
                </a:srgbClr>
              </a:solidFill>
            </a:endParaRPr>
          </a:p>
          <a:p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Prostokąt 1">
            <a:extLst>
              <a:ext uri="{FF2B5EF4-FFF2-40B4-BE49-F238E27FC236}">
                <a16:creationId xmlns:a16="http://schemas.microsoft.com/office/drawing/2014/main" id="{53150F4C-C426-A944-AEC2-9139FE823CCC}"/>
              </a:ext>
            </a:extLst>
          </p:cNvPr>
          <p:cNvSpPr/>
          <p:nvPr/>
        </p:nvSpPr>
        <p:spPr>
          <a:xfrm>
            <a:off x="585416" y="1386070"/>
            <a:ext cx="104720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i="1" dirty="0"/>
              <a:t>„Dzieci potrzebują przestrzeni, która zapewni im odpowiednie warunki do wzrostu i rozwoju. </a:t>
            </a:r>
            <a:r>
              <a:rPr lang="pl-PL" i="1" dirty="0"/>
              <a:t>Potrzebują czystego powietrza, wody i zdrowej żywności, a więc musimy zadbać o ochronę zasobów naturalnych, ekologiczne rolnictwo i redukcję zanieczyszczeń - także światłem i hałasem. </a:t>
            </a:r>
          </a:p>
          <a:p>
            <a:endParaRPr lang="pl-PL" b="1" i="1" dirty="0"/>
          </a:p>
          <a:p>
            <a:r>
              <a:rPr lang="pl-PL" b="1" i="1" dirty="0"/>
              <a:t>Potrzebują poczucia bezpieczeństwa, co możemy zagwarantować, projektując odpowiedzialnie przestrzeń publiczną</a:t>
            </a:r>
            <a:r>
              <a:rPr lang="pl-PL" i="1" dirty="0"/>
              <a:t> z monitoringiem, oświetleniem i sensownym rozmieszczeniem przejść pieszych, z ograniczeniem prędkości ruchu drogowego i dbając o eliminowanie, a co najmniej redukowanie hałasu.</a:t>
            </a:r>
          </a:p>
          <a:p>
            <a:endParaRPr lang="pl-PL" i="1" dirty="0"/>
          </a:p>
          <a:p>
            <a:r>
              <a:rPr lang="pl-PL" i="1" dirty="0"/>
              <a:t>Twórzmy miasta przyjazne dzieciom, bo wtedy nam wszystkim będzie się lepiej żyło –</a:t>
            </a:r>
          </a:p>
          <a:p>
            <a:pPr marL="285750" indent="-285750">
              <a:buFontTx/>
              <a:buChar char="-"/>
            </a:pPr>
            <a:r>
              <a:rPr lang="pl-PL" i="1" dirty="0"/>
              <a:t>i dziś, i w przyszłości”</a:t>
            </a:r>
          </a:p>
          <a:p>
            <a:r>
              <a:rPr lang="pl-PL" i="1" dirty="0"/>
              <a:t>									Ś.P. arch. Małgorzata Kotarska-Rapacka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48DF1EB-ADED-2AE7-E5B5-22C4E8223A3B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2462854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4CADB750-1DFB-1C6B-EA66-26D1840CF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A0959CF-FF8A-4958-5C80-0F2DA3B023E8}"/>
              </a:ext>
            </a:extLst>
          </p:cNvPr>
          <p:cNvSpPr txBox="1"/>
          <p:nvPr/>
        </p:nvSpPr>
        <p:spPr>
          <a:xfrm>
            <a:off x="312371" y="213641"/>
            <a:ext cx="1161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68D2F3D2-9714-991E-6607-EFF72DECA1B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8D459F52-011E-CCF3-7EF0-F5AD5E04DBE6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66AC47C-29CB-6F4C-0719-753A689B70B5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1996756-687C-E141-B3FC-9AB0C382E29E}"/>
              </a:ext>
            </a:extLst>
          </p:cNvPr>
          <p:cNvSpPr txBox="1"/>
          <p:nvPr/>
        </p:nvSpPr>
        <p:spPr>
          <a:xfrm>
            <a:off x="514350" y="1485900"/>
            <a:ext cx="6191250" cy="40011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none" spc="0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Podstawowe</a:t>
            </a:r>
            <a:r>
              <a:rPr lang="en-US" sz="2000" b="1" u="none" spc="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2000" b="1" u="none" spc="0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informacje</a:t>
            </a:r>
            <a:r>
              <a:rPr lang="en-US" sz="2000" b="1" u="none" spc="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2000" b="1" u="none" spc="0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na</a:t>
            </a:r>
            <a:r>
              <a:rPr lang="en-US" sz="2000" b="1" u="none" spc="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2000" b="1" u="none" spc="0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temat</a:t>
            </a:r>
            <a:r>
              <a:rPr lang="en-US" sz="2000" b="1" u="none" spc="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2000" b="1" u="none" spc="0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badania</a:t>
            </a:r>
            <a:r>
              <a:rPr lang="en-US" sz="2000" b="1" u="none" spc="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: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1EB4395-0036-F747-A689-B0DF82D91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2307506"/>
            <a:ext cx="381000" cy="381000"/>
          </a:xfrm>
          <a:prstGeom prst="rect">
            <a:avLst/>
          </a:prstGeom>
          <a:noFill/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97310E7-FBEE-9545-8414-D8D75A047BAF}"/>
              </a:ext>
            </a:extLst>
          </p:cNvPr>
          <p:cNvSpPr txBox="1"/>
          <p:nvPr/>
        </p:nvSpPr>
        <p:spPr>
          <a:xfrm>
            <a:off x="990600" y="2307506"/>
            <a:ext cx="2381250" cy="381000"/>
          </a:xfrm>
          <a:prstGeom prst="rect">
            <a:avLst/>
          </a:prstGeom>
          <a:noFill/>
        </p:spPr>
        <p:txBody>
          <a:bodyPr lIns="91440" tIns="45720" rIns="91440" bIns="45720" rtlCol="0" anchor="ctr">
            <a:spAutoFit/>
          </a:bodyPr>
          <a:lstStyle/>
          <a:p>
            <a:pPr marL="0" marR="0" lvl="0" indent="0" algn="l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u="none" spc="0">
                <a:solidFill>
                  <a:srgbClr val="000000">
                    <a:alpha val="100000"/>
                  </a:srgbClr>
                </a:solidFill>
                <a:latin typeface="Calibri"/>
              </a:rPr>
              <a:t>Nazwa badania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C1A45AB-D5B4-3840-820D-DBD5F999FBC8}"/>
              </a:ext>
            </a:extLst>
          </p:cNvPr>
          <p:cNvSpPr txBox="1"/>
          <p:nvPr/>
        </p:nvSpPr>
        <p:spPr>
          <a:xfrm>
            <a:off x="4324350" y="2307506"/>
            <a:ext cx="4762500" cy="381000"/>
          </a:xfrm>
          <a:prstGeom prst="rect">
            <a:avLst/>
          </a:prstGeom>
          <a:noFill/>
        </p:spPr>
        <p:txBody>
          <a:bodyPr lIns="91440" tIns="45720" rIns="91440" bIns="45720" rtlCol="0" anchor="ctr">
            <a:spAutoFit/>
          </a:bodyPr>
          <a:lstStyle/>
          <a:p>
            <a:pPr marL="0" marR="0" lvl="0" indent="0" algn="r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u="none" spc="0">
                <a:solidFill>
                  <a:srgbClr val="000000">
                    <a:alpha val="100000"/>
                  </a:srgbClr>
                </a:solidFill>
                <a:latin typeface="Calibri"/>
              </a:rPr>
              <a:t>DIAGNOZA WYZWAŃ I POTRZEB POLSKICH SAMORZĄDÓW W ZAKRESIE ZWIĘKSZANIA ODPORNOŚCI SZKÓŁ NA KRYZYSY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CFED41BA-700B-0B4D-B0A1-B05C4F756DD8}"/>
              </a:ext>
            </a:extLst>
          </p:cNvPr>
          <p:cNvCxnSpPr/>
          <p:nvPr/>
        </p:nvCxnSpPr>
        <p:spPr>
          <a:xfrm>
            <a:off x="514350" y="2783756"/>
            <a:ext cx="8524875" cy="0"/>
          </a:xfrm>
          <a:prstGeom prst="line">
            <a:avLst/>
          </a:prstGeom>
          <a:ln w="127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" name="Obraz 16">
            <a:extLst>
              <a:ext uri="{FF2B5EF4-FFF2-40B4-BE49-F238E27FC236}">
                <a16:creationId xmlns:a16="http://schemas.microsoft.com/office/drawing/2014/main" id="{36F4432D-6876-8247-93DB-ECDAC5443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5" y="2879006"/>
            <a:ext cx="381000" cy="381000"/>
          </a:xfrm>
          <a:prstGeom prst="rect">
            <a:avLst/>
          </a:prstGeom>
          <a:noFill/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9492010-E077-8949-B4FB-8535B300CB15}"/>
              </a:ext>
            </a:extLst>
          </p:cNvPr>
          <p:cNvSpPr txBox="1"/>
          <p:nvPr/>
        </p:nvSpPr>
        <p:spPr>
          <a:xfrm>
            <a:off x="990600" y="2879006"/>
            <a:ext cx="2381250" cy="381000"/>
          </a:xfrm>
          <a:prstGeom prst="rect">
            <a:avLst/>
          </a:prstGeom>
          <a:noFill/>
        </p:spPr>
        <p:txBody>
          <a:bodyPr lIns="91440" tIns="45720" rIns="91440" bIns="45720" rtlCol="0" anchor="ctr">
            <a:spAutoFit/>
          </a:bodyPr>
          <a:lstStyle/>
          <a:p>
            <a:pPr marL="0" marR="0" lvl="0" indent="0" algn="l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u="none" spc="0">
                <a:solidFill>
                  <a:srgbClr val="000000">
                    <a:alpha val="100000"/>
                  </a:srgbClr>
                </a:solidFill>
                <a:latin typeface="Calibri"/>
              </a:rPr>
              <a:t>Autor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CD8A341-97AD-7147-BB46-0E3A31A76FA1}"/>
              </a:ext>
            </a:extLst>
          </p:cNvPr>
          <p:cNvSpPr txBox="1"/>
          <p:nvPr/>
        </p:nvSpPr>
        <p:spPr>
          <a:xfrm>
            <a:off x="2962810" y="2940502"/>
            <a:ext cx="615845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r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400" dirty="0"/>
              <a:t>Kamila </a:t>
            </a:r>
            <a:r>
              <a:rPr lang="pl-PL" sz="1400" dirty="0" err="1"/>
              <a:t>Kadzidłowska</a:t>
            </a:r>
            <a:r>
              <a:rPr lang="pl-PL" sz="1400" dirty="0"/>
              <a:t>, Bogumiła Krystek –Kucewicz</a:t>
            </a:r>
            <a:endParaRPr sz="1400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EE75BE6A-72F6-8540-BAF9-782A6317195E}"/>
              </a:ext>
            </a:extLst>
          </p:cNvPr>
          <p:cNvCxnSpPr/>
          <p:nvPr/>
        </p:nvCxnSpPr>
        <p:spPr>
          <a:xfrm>
            <a:off x="514350" y="3355256"/>
            <a:ext cx="8524875" cy="0"/>
          </a:xfrm>
          <a:prstGeom prst="line">
            <a:avLst/>
          </a:prstGeom>
          <a:ln w="127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C8CE5D6A-5BA9-2242-A59A-379F363BD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5" y="3450506"/>
            <a:ext cx="381000" cy="381000"/>
          </a:xfrm>
          <a:prstGeom prst="rect">
            <a:avLst/>
          </a:prstGeom>
          <a:noFill/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A87CEFF-C65D-4040-8970-9C2D8A50969C}"/>
              </a:ext>
            </a:extLst>
          </p:cNvPr>
          <p:cNvSpPr txBox="1"/>
          <p:nvPr/>
        </p:nvSpPr>
        <p:spPr>
          <a:xfrm>
            <a:off x="990600" y="3494812"/>
            <a:ext cx="2381250" cy="292388"/>
          </a:xfrm>
          <a:prstGeom prst="rect">
            <a:avLst/>
          </a:prstGeom>
          <a:noFill/>
        </p:spPr>
        <p:txBody>
          <a:bodyPr lIns="91440" tIns="45720" rIns="91440" bIns="45720" rtlCol="0" anchor="ctr">
            <a:spAutoFit/>
          </a:bodyPr>
          <a:lstStyle/>
          <a:p>
            <a:pPr marL="0" marR="0" lvl="0" indent="0" algn="l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Cel</a:t>
            </a:r>
            <a:r>
              <a:rPr lang="en-US" sz="1300" b="1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300" b="1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badania</a:t>
            </a:r>
            <a:endParaRPr lang="en-US" sz="1300" b="1" u="none" spc="0" dirty="0">
              <a:solidFill>
                <a:srgbClr val="000000">
                  <a:alpha val="100000"/>
                </a:srgbClr>
              </a:solidFill>
              <a:latin typeface="Calibri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81692C2-685A-2048-8469-271BDBBC9C4B}"/>
              </a:ext>
            </a:extLst>
          </p:cNvPr>
          <p:cNvSpPr txBox="1"/>
          <p:nvPr/>
        </p:nvSpPr>
        <p:spPr>
          <a:xfrm>
            <a:off x="2628900" y="3379396"/>
            <a:ext cx="645795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lvl="0" algn="r" fontAlgn="ctr"/>
            <a:r>
              <a:rPr lang="pl-PL" sz="1400" b="1" dirty="0"/>
              <a:t>Zidentyfikowanie trudności, z jakimi mierzą się polskie samorządy w kontekście przekształcania szkół w placówki odporne na kryzysy </a:t>
            </a:r>
            <a:endParaRPr lang="en-US" sz="1100" b="1" u="none" spc="0" dirty="0">
              <a:solidFill>
                <a:srgbClr val="000000">
                  <a:alpha val="100000"/>
                </a:srgbClr>
              </a:solidFill>
              <a:latin typeface="Calibri"/>
            </a:endParaRP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5644EF1F-ECEC-BA40-976F-7D2B1BB2AE98}"/>
              </a:ext>
            </a:extLst>
          </p:cNvPr>
          <p:cNvCxnSpPr/>
          <p:nvPr/>
        </p:nvCxnSpPr>
        <p:spPr>
          <a:xfrm>
            <a:off x="514350" y="3926756"/>
            <a:ext cx="8524875" cy="0"/>
          </a:xfrm>
          <a:prstGeom prst="line">
            <a:avLst/>
          </a:prstGeom>
          <a:ln w="127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Obraz 25">
            <a:extLst>
              <a:ext uri="{FF2B5EF4-FFF2-40B4-BE49-F238E27FC236}">
                <a16:creationId xmlns:a16="http://schemas.microsoft.com/office/drawing/2014/main" id="{D6B685EE-1D8F-7A41-970D-6AA86EE83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4022006"/>
            <a:ext cx="381000" cy="381000"/>
          </a:xfrm>
          <a:prstGeom prst="rect">
            <a:avLst/>
          </a:prstGeom>
          <a:noFill/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2276FC30-5E46-9A4D-9CBB-056D50CDBE11}"/>
              </a:ext>
            </a:extLst>
          </p:cNvPr>
          <p:cNvSpPr txBox="1"/>
          <p:nvPr/>
        </p:nvSpPr>
        <p:spPr>
          <a:xfrm>
            <a:off x="990600" y="4022006"/>
            <a:ext cx="2381250" cy="381000"/>
          </a:xfrm>
          <a:prstGeom prst="rect">
            <a:avLst/>
          </a:prstGeom>
          <a:noFill/>
        </p:spPr>
        <p:txBody>
          <a:bodyPr lIns="91440" tIns="45720" rIns="91440" bIns="45720" rtlCol="0" anchor="ctr">
            <a:spAutoFit/>
          </a:bodyPr>
          <a:lstStyle/>
          <a:p>
            <a:pPr marL="0" marR="0" lvl="0" indent="0" algn="l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u="none" spc="0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Adres</a:t>
            </a:r>
            <a:r>
              <a:rPr lang="en-US" sz="1300" u="none" spc="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URL </a:t>
            </a:r>
            <a:r>
              <a:rPr lang="en-US" sz="1300" u="none" spc="0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kwestionariusza</a:t>
            </a:r>
            <a:endParaRPr lang="en-US" sz="1300" u="none" spc="0" dirty="0">
              <a:solidFill>
                <a:srgbClr val="000000">
                  <a:alpha val="100000"/>
                </a:srgbClr>
              </a:solidFill>
              <a:latin typeface="Calibri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D881D191-0716-9646-BFF5-50AAD24A7DAD}"/>
              </a:ext>
            </a:extLst>
          </p:cNvPr>
          <p:cNvSpPr txBox="1"/>
          <p:nvPr/>
        </p:nvSpPr>
        <p:spPr>
          <a:xfrm>
            <a:off x="4324350" y="4022006"/>
            <a:ext cx="4762500" cy="381000"/>
          </a:xfrm>
          <a:prstGeom prst="rect">
            <a:avLst/>
          </a:prstGeom>
          <a:noFill/>
        </p:spPr>
        <p:txBody>
          <a:bodyPr lIns="91440" tIns="45720" rIns="91440" bIns="45720" rtlCol="0" anchor="ctr">
            <a:spAutoFit/>
          </a:bodyPr>
          <a:lstStyle/>
          <a:p>
            <a:pPr marL="0" marR="0" lvl="0" indent="0" algn="r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u="none" spc="0">
                <a:solidFill>
                  <a:srgbClr val="000000">
                    <a:alpha val="100000"/>
                  </a:srgbClr>
                </a:solidFill>
                <a:latin typeface="Calibri"/>
                <a:hlinkClick r:id="rId8"/>
              </a:rPr>
              <a:t>https://www.survio.com/survey/d/H9L1L9O7A9O2D8C6T</a:t>
            </a:r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62DD44E4-38F4-2D4C-8BC7-B2D0E190C35A}"/>
              </a:ext>
            </a:extLst>
          </p:cNvPr>
          <p:cNvCxnSpPr/>
          <p:nvPr/>
        </p:nvCxnSpPr>
        <p:spPr>
          <a:xfrm>
            <a:off x="514350" y="4498256"/>
            <a:ext cx="8524875" cy="0"/>
          </a:xfrm>
          <a:prstGeom prst="line">
            <a:avLst/>
          </a:prstGeom>
          <a:ln w="127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" name="Obraz 29">
            <a:extLst>
              <a:ext uri="{FF2B5EF4-FFF2-40B4-BE49-F238E27FC236}">
                <a16:creationId xmlns:a16="http://schemas.microsoft.com/office/drawing/2014/main" id="{E20EE136-1327-0E4B-8700-2CA41C59FD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975" y="4593506"/>
            <a:ext cx="381000" cy="381000"/>
          </a:xfrm>
          <a:prstGeom prst="rect">
            <a:avLst/>
          </a:prstGeom>
          <a:noFill/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3DB835F3-5716-CA49-BFBF-738858356EB6}"/>
              </a:ext>
            </a:extLst>
          </p:cNvPr>
          <p:cNvSpPr txBox="1"/>
          <p:nvPr/>
        </p:nvSpPr>
        <p:spPr>
          <a:xfrm>
            <a:off x="990600" y="4593506"/>
            <a:ext cx="2381250" cy="381000"/>
          </a:xfrm>
          <a:prstGeom prst="rect">
            <a:avLst/>
          </a:prstGeom>
          <a:noFill/>
        </p:spPr>
        <p:txBody>
          <a:bodyPr lIns="91440" tIns="45720" rIns="91440" bIns="45720" rtlCol="0" anchor="ctr">
            <a:spAutoFit/>
          </a:bodyPr>
          <a:lstStyle/>
          <a:p>
            <a:pPr marL="0" marR="0" lvl="0" indent="0" algn="l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u="none" spc="0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Pierwsza</a:t>
            </a:r>
            <a:r>
              <a:rPr lang="en-US" sz="1300" u="none" spc="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300" u="none" spc="0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odpowiedź</a:t>
            </a:r>
            <a:r>
              <a:rPr lang="en-US" sz="1300" u="none" spc="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
</a:t>
            </a:r>
            <a:r>
              <a:rPr lang="en-US" sz="1300" u="none" spc="0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Ostatnia</a:t>
            </a:r>
            <a:r>
              <a:rPr lang="en-US" sz="1300" u="none" spc="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300" u="none" spc="0" dirty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odpowiedź</a:t>
            </a:r>
            <a:endParaRPr lang="en-US" sz="1300" u="none" spc="0" dirty="0">
              <a:solidFill>
                <a:srgbClr val="000000">
                  <a:alpha val="100000"/>
                </a:srgbClr>
              </a:solidFill>
              <a:latin typeface="Calibri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F4F8E802-2DE7-3A40-B0CA-9CD9DC25A838}"/>
              </a:ext>
            </a:extLst>
          </p:cNvPr>
          <p:cNvSpPr txBox="1"/>
          <p:nvPr/>
        </p:nvSpPr>
        <p:spPr>
          <a:xfrm>
            <a:off x="4324350" y="4593506"/>
            <a:ext cx="4762500" cy="381000"/>
          </a:xfrm>
          <a:prstGeom prst="rect">
            <a:avLst/>
          </a:prstGeom>
          <a:noFill/>
        </p:spPr>
        <p:txBody>
          <a:bodyPr lIns="91440" tIns="45720" rIns="91440" bIns="45720" rtlCol="0" anchor="ctr">
            <a:spAutoFit/>
          </a:bodyPr>
          <a:lstStyle/>
          <a:p>
            <a:pPr marL="0" marR="0" lvl="0" indent="0" algn="r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u="none" spc="0">
                <a:solidFill>
                  <a:srgbClr val="000000">
                    <a:alpha val="100000"/>
                  </a:srgbClr>
                </a:solidFill>
                <a:latin typeface="Calibri"/>
              </a:rPr>
              <a:t>01. 07. 2025
29. 08. 2025</a:t>
            </a:r>
          </a:p>
        </p:txBody>
      </p: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D02BCE00-3F83-1841-9E81-FCDD15555B3A}"/>
              </a:ext>
            </a:extLst>
          </p:cNvPr>
          <p:cNvCxnSpPr/>
          <p:nvPr/>
        </p:nvCxnSpPr>
        <p:spPr>
          <a:xfrm>
            <a:off x="514350" y="5069756"/>
            <a:ext cx="8524875" cy="0"/>
          </a:xfrm>
          <a:prstGeom prst="line">
            <a:avLst/>
          </a:prstGeom>
          <a:ln w="127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" name="Obraz 33">
            <a:extLst>
              <a:ext uri="{FF2B5EF4-FFF2-40B4-BE49-F238E27FC236}">
                <a16:creationId xmlns:a16="http://schemas.microsoft.com/office/drawing/2014/main" id="{187AACC5-A5D7-9F4C-B03F-CC07317606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975" y="5165006"/>
            <a:ext cx="381000" cy="381000"/>
          </a:xfrm>
          <a:prstGeom prst="rect">
            <a:avLst/>
          </a:prstGeom>
          <a:noFill/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251421A9-35B7-0243-884B-20CEB3E7107D}"/>
              </a:ext>
            </a:extLst>
          </p:cNvPr>
          <p:cNvSpPr txBox="1"/>
          <p:nvPr/>
        </p:nvSpPr>
        <p:spPr>
          <a:xfrm>
            <a:off x="990600" y="5165006"/>
            <a:ext cx="2381250" cy="381000"/>
          </a:xfrm>
          <a:prstGeom prst="rect">
            <a:avLst/>
          </a:prstGeom>
          <a:noFill/>
        </p:spPr>
        <p:txBody>
          <a:bodyPr lIns="91440" tIns="45720" rIns="91440" bIns="45720" rtlCol="0" anchor="ctr">
            <a:spAutoFit/>
          </a:bodyPr>
          <a:lstStyle/>
          <a:p>
            <a:pPr marL="0" marR="0" lvl="0" indent="0" algn="l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u="none" spc="0">
                <a:solidFill>
                  <a:srgbClr val="000000">
                    <a:alpha val="100000"/>
                  </a:srgbClr>
                </a:solidFill>
                <a:latin typeface="Calibri"/>
              </a:rPr>
              <a:t>Czas trwania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5B9295BD-B9AD-BE42-9F91-C92A0859B32F}"/>
              </a:ext>
            </a:extLst>
          </p:cNvPr>
          <p:cNvSpPr txBox="1"/>
          <p:nvPr/>
        </p:nvSpPr>
        <p:spPr>
          <a:xfrm>
            <a:off x="4324350" y="5165006"/>
            <a:ext cx="4762500" cy="381000"/>
          </a:xfrm>
          <a:prstGeom prst="rect">
            <a:avLst/>
          </a:prstGeom>
          <a:noFill/>
        </p:spPr>
        <p:txBody>
          <a:bodyPr lIns="91440" tIns="45720" rIns="91440" bIns="45720" rtlCol="0" anchor="ctr">
            <a:spAutoFit/>
          </a:bodyPr>
          <a:lstStyle/>
          <a:p>
            <a:pPr marL="0" marR="0" lvl="0" indent="0" algn="r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u="none" spc="0">
                <a:solidFill>
                  <a:srgbClr val="000000">
                    <a:alpha val="100000"/>
                  </a:srgbClr>
                </a:solidFill>
                <a:latin typeface="Calibri"/>
              </a:rPr>
              <a:t>60 dni</a:t>
            </a:r>
          </a:p>
        </p:txBody>
      </p:sp>
    </p:spTree>
    <p:extLst>
      <p:ext uri="{BB962C8B-B14F-4D97-AF65-F5344CB8AC3E}">
        <p14:creationId xmlns:p14="http://schemas.microsoft.com/office/powerpoint/2010/main" val="3658213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68D4B-F821-BDF4-CC8C-DEAFF2F1F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CE631576-8FD1-F669-EBC5-A380FCB2D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2710BCA-C9D1-B04C-91B2-36A88D109707}"/>
              </a:ext>
            </a:extLst>
          </p:cNvPr>
          <p:cNvSpPr/>
          <p:nvPr/>
        </p:nvSpPr>
        <p:spPr>
          <a:xfrm>
            <a:off x="3639729" y="1232655"/>
            <a:ext cx="5700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/>
              <a:t>Dziękuję za uwagę i zapraszam do współpracy</a:t>
            </a:r>
          </a:p>
          <a:p>
            <a:endParaRPr lang="pl-PL" sz="3200" i="1" dirty="0"/>
          </a:p>
          <a:p>
            <a:r>
              <a:rPr lang="pl-PL" sz="2400" i="1" dirty="0">
                <a:hlinkClick r:id="rId4"/>
              </a:rPr>
              <a:t>rodzice@rodzicedlaklimatu.org</a:t>
            </a:r>
            <a:endParaRPr lang="pl-PL" sz="2400" i="1" dirty="0"/>
          </a:p>
          <a:p>
            <a:r>
              <a:rPr lang="pl-PL" sz="2400" i="1" dirty="0">
                <a:hlinkClick r:id="rId5"/>
              </a:rPr>
              <a:t>m.wichniarz@rodzicedlaklimatu.org</a:t>
            </a:r>
            <a:endParaRPr lang="pl-PL" sz="2400" i="1" dirty="0"/>
          </a:p>
          <a:p>
            <a:r>
              <a:rPr lang="pl-PL" sz="2400" i="1" dirty="0"/>
              <a:t>Tel. 665508711</a:t>
            </a:r>
            <a:endParaRPr lang="pl-PL"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B8D4691-3639-BCCD-EEB0-D47B8CFD7F82}"/>
              </a:ext>
            </a:extLst>
          </p:cNvPr>
          <p:cNvSpPr txBox="1"/>
          <p:nvPr/>
        </p:nvSpPr>
        <p:spPr>
          <a:xfrm>
            <a:off x="267227" y="5037473"/>
            <a:ext cx="10297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Zdrowa, bezpieczna i odporna na kryzysy środowiskowe szkoła</a:t>
            </a:r>
          </a:p>
          <a:p>
            <a:endParaRPr lang="pl-PL" sz="1400" dirty="0"/>
          </a:p>
          <a:p>
            <a:r>
              <a:rPr lang="pl-PL" sz="1400" dirty="0"/>
              <a:t>Muzeum Śląskie w Katowicach</a:t>
            </a:r>
          </a:p>
          <a:p>
            <a:r>
              <a:rPr lang="pl-PL" sz="1400" dirty="0"/>
              <a:t>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2068277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31041D6C-8E0F-D842-8FD0-647B4C865B86}"/>
              </a:ext>
            </a:extLst>
          </p:cNvPr>
          <p:cNvSpPr/>
          <p:nvPr/>
        </p:nvSpPr>
        <p:spPr>
          <a:xfrm>
            <a:off x="391885" y="5640005"/>
            <a:ext cx="5695406" cy="262566"/>
          </a:xfrm>
          <a:prstGeom prst="roundRect">
            <a:avLst/>
          </a:prstGeom>
          <a:solidFill>
            <a:srgbClr val="BA40C6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6" name="Zaokrąglony prostokąt 5">
            <a:extLst>
              <a:ext uri="{FF2B5EF4-FFF2-40B4-BE49-F238E27FC236}">
                <a16:creationId xmlns:a16="http://schemas.microsoft.com/office/drawing/2014/main" id="{0D7C4607-81B9-3D48-BF0F-89D72780B84B}"/>
              </a:ext>
            </a:extLst>
          </p:cNvPr>
          <p:cNvSpPr/>
          <p:nvPr/>
        </p:nvSpPr>
        <p:spPr>
          <a:xfrm>
            <a:off x="1430798" y="3806113"/>
            <a:ext cx="2571576" cy="239843"/>
          </a:xfrm>
          <a:prstGeom prst="roundRect">
            <a:avLst/>
          </a:prstGeom>
          <a:solidFill>
            <a:srgbClr val="BA40C6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/>
              <a:t>Rodzice dla Klimatu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899CD54-5C01-274B-BA71-AE1EE767F915}"/>
              </a:ext>
            </a:extLst>
          </p:cNvPr>
          <p:cNvSpPr txBox="1"/>
          <p:nvPr/>
        </p:nvSpPr>
        <p:spPr>
          <a:xfrm>
            <a:off x="580739" y="1266701"/>
            <a:ext cx="104053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pl-PL" b="1" dirty="0"/>
          </a:p>
          <a:p>
            <a:pPr fontAlgn="base"/>
            <a:endParaRPr lang="pl-PL" dirty="0"/>
          </a:p>
          <a:p>
            <a:pPr fontAlgn="base"/>
            <a:r>
              <a:rPr lang="pl-PL" dirty="0"/>
              <a:t>W obliczu narastającej niepewności i złożonych wyzwań współczesności, tj. m.in.:</a:t>
            </a:r>
          </a:p>
          <a:p>
            <a:pPr fontAlgn="base"/>
            <a:endParaRPr lang="pl-PL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dirty="0"/>
              <a:t>kryzys klimatyczny,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dirty="0"/>
              <a:t>kryzys zdrowia publicznego,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dirty="0"/>
              <a:t>kryzys bezpieczeństwa,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dirty="0"/>
              <a:t>kryzys zaufania do instytucji publicznych, </a:t>
            </a:r>
          </a:p>
          <a:p>
            <a:pPr fontAlgn="base"/>
            <a:endParaRPr lang="pl-PL" dirty="0"/>
          </a:p>
          <a:p>
            <a:pPr fontAlgn="base"/>
            <a:r>
              <a:rPr lang="pl-PL" dirty="0"/>
              <a:t>polskie </a:t>
            </a:r>
            <a:r>
              <a:rPr lang="pl-PL" b="1" dirty="0">
                <a:solidFill>
                  <a:schemeClr val="bg1"/>
                </a:solidFill>
              </a:rPr>
              <a:t>szkoły mają potencjał</a:t>
            </a:r>
            <a:r>
              <a:rPr lang="pl-PL" b="1" dirty="0"/>
              <a:t>, by odegrać szczególną rolę w procesie budowania odporności lokalnych społeczności na kryzysy, </a:t>
            </a:r>
            <a:r>
              <a:rPr lang="pl-PL" dirty="0"/>
              <a:t>kształtując kompetencje demokratyczne oraz wspierając zdrowie młodego pokolenia.</a:t>
            </a:r>
          </a:p>
        </p:txBody>
      </p:sp>
      <p:sp>
        <p:nvSpPr>
          <p:cNvPr id="14" name="Pięciokąt 13">
            <a:extLst>
              <a:ext uri="{FF2B5EF4-FFF2-40B4-BE49-F238E27FC236}">
                <a16:creationId xmlns:a16="http://schemas.microsoft.com/office/drawing/2014/main" id="{D91F872B-C320-FD4F-A212-36EA3727AD8D}"/>
              </a:ext>
            </a:extLst>
          </p:cNvPr>
          <p:cNvSpPr/>
          <p:nvPr/>
        </p:nvSpPr>
        <p:spPr>
          <a:xfrm>
            <a:off x="391885" y="1198522"/>
            <a:ext cx="2077827" cy="484632"/>
          </a:xfrm>
          <a:prstGeom prst="homePlate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KONTEKST</a:t>
            </a:r>
            <a:endParaRPr lang="pl-PL" b="1" dirty="0"/>
          </a:p>
        </p:txBody>
      </p:sp>
      <p:sp>
        <p:nvSpPr>
          <p:cNvPr id="16" name="Pięciokąt 15">
            <a:extLst>
              <a:ext uri="{FF2B5EF4-FFF2-40B4-BE49-F238E27FC236}">
                <a16:creationId xmlns:a16="http://schemas.microsoft.com/office/drawing/2014/main" id="{1EF80156-9860-8140-B273-F80930425486}"/>
              </a:ext>
            </a:extLst>
          </p:cNvPr>
          <p:cNvSpPr/>
          <p:nvPr/>
        </p:nvSpPr>
        <p:spPr>
          <a:xfrm>
            <a:off x="391885" y="4835265"/>
            <a:ext cx="2077827" cy="484632"/>
          </a:xfrm>
          <a:prstGeom prst="homePlate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WYZWANIE</a:t>
            </a:r>
            <a:endParaRPr lang="pl-PL" b="1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E24AB76-EE19-F74D-ABAB-A1DFBCB8379E}"/>
              </a:ext>
            </a:extLst>
          </p:cNvPr>
          <p:cNvSpPr/>
          <p:nvPr/>
        </p:nvSpPr>
        <p:spPr>
          <a:xfrm>
            <a:off x="391885" y="5563749"/>
            <a:ext cx="9177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Poppins"/>
              </a:rPr>
              <a:t>Potrzeba długofalowej międzyresortowej współpracy </a:t>
            </a:r>
            <a:r>
              <a:rPr lang="pl-PL" sz="2000" dirty="0">
                <a:latin typeface="Poppins"/>
              </a:rPr>
              <a:t>w obszarach edukacji, zdrowia, ochrony środowiska i klimatu, planowania przestrzennego, infrastruktury i finansów.</a:t>
            </a:r>
            <a:endParaRPr lang="pl-PL" sz="20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CFC8B63-2EEF-97F8-A0AC-D6B8AE5B0736}"/>
              </a:ext>
            </a:extLst>
          </p:cNvPr>
          <p:cNvSpPr txBox="1"/>
          <p:nvPr/>
        </p:nvSpPr>
        <p:spPr>
          <a:xfrm>
            <a:off x="0" y="6515487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348446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ęciokąt 30">
            <a:extLst>
              <a:ext uri="{FF2B5EF4-FFF2-40B4-BE49-F238E27FC236}">
                <a16:creationId xmlns:a16="http://schemas.microsoft.com/office/drawing/2014/main" id="{A3DC6F6D-0F0B-FA40-8FCA-648764415A8C}"/>
              </a:ext>
            </a:extLst>
          </p:cNvPr>
          <p:cNvSpPr/>
          <p:nvPr/>
        </p:nvSpPr>
        <p:spPr>
          <a:xfrm>
            <a:off x="480398" y="1132114"/>
            <a:ext cx="9576575" cy="484632"/>
          </a:xfrm>
          <a:prstGeom prst="homePlate">
            <a:avLst/>
          </a:prstGeom>
          <a:solidFill>
            <a:srgbClr val="0070C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/>
              <a:t>Rodzice dla Klimatu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Prostokąt 1">
            <a:extLst>
              <a:ext uri="{FF2B5EF4-FFF2-40B4-BE49-F238E27FC236}">
                <a16:creationId xmlns:a16="http://schemas.microsoft.com/office/drawing/2014/main" id="{352E00A9-CA77-C943-A950-7114C4B5C9FA}"/>
              </a:ext>
            </a:extLst>
          </p:cNvPr>
          <p:cNvSpPr/>
          <p:nvPr/>
        </p:nvSpPr>
        <p:spPr>
          <a:xfrm>
            <a:off x="723899" y="1102288"/>
            <a:ext cx="11133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Szkoła odporna na współczesne kryzysy: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899CD54-5C01-274B-BA71-AE1EE767F915}"/>
              </a:ext>
            </a:extLst>
          </p:cNvPr>
          <p:cNvSpPr txBox="1"/>
          <p:nvPr/>
        </p:nvSpPr>
        <p:spPr>
          <a:xfrm>
            <a:off x="480398" y="1553617"/>
            <a:ext cx="95765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chroni dzieci </a:t>
            </a:r>
            <a:r>
              <a:rPr lang="pl-PL" dirty="0"/>
              <a:t>przed zanieczyszczonym powietrzem, hałasem, falami upałów i innymi negatywnymi skutkami zmian klimatu;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wspiera</a:t>
            </a:r>
            <a:r>
              <a:rPr lang="pl-PL" dirty="0"/>
              <a:t> zdrowie fizyczne i psychiczne uczniów, rozwija ich samodzielność, zdrowe nawyki, poczucie sprawczości oraz kompetencje przyszłości;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jest efektywna</a:t>
            </a:r>
            <a:r>
              <a:rPr lang="pl-PL" dirty="0"/>
              <a:t> energetycznie i </a:t>
            </a:r>
            <a:r>
              <a:rPr lang="pl-PL" b="1" dirty="0"/>
              <a:t>samowystarczalna</a:t>
            </a:r>
            <a:r>
              <a:rPr lang="pl-PL" dirty="0"/>
              <a:t>, racjonalnie gospodaruje zasobami, korzysta z OZE i rozwiązań opartych na przyrodzie;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jest </a:t>
            </a:r>
            <a:r>
              <a:rPr lang="pl-PL" b="1" dirty="0"/>
              <a:t>sercem tkanki miejskiej/wiejskiej</a:t>
            </a:r>
            <a:r>
              <a:rPr lang="pl-PL" dirty="0"/>
              <a:t>, platformą współpracy i dialogu otwartą na całą społeczność (uczniów, pedagogów, rodziców, władz, mieszkańców);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 sytuacjach nadzwyczajnych jest </a:t>
            </a:r>
            <a:r>
              <a:rPr lang="pl-PL" b="1" dirty="0"/>
              <a:t>miejscem schronienia </a:t>
            </a:r>
            <a:r>
              <a:rPr lang="pl-PL" dirty="0"/>
              <a:t>i wsparcia kryzysowego;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buduje odporność </a:t>
            </a:r>
            <a:r>
              <a:rPr lang="pl-PL" dirty="0"/>
              <a:t>społeczną na dezinformację i propagandę, która </a:t>
            </a:r>
          </a:p>
          <a:p>
            <a:r>
              <a:rPr lang="pl-PL" dirty="0"/>
              <a:t>podważa fundamenty bezpieczeństwa, demokracji i solidarności społecznej.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3EAD318-988C-AF83-49A5-C535780A4F7C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208740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ęciokąt 13">
            <a:extLst>
              <a:ext uri="{FF2B5EF4-FFF2-40B4-BE49-F238E27FC236}">
                <a16:creationId xmlns:a16="http://schemas.microsoft.com/office/drawing/2014/main" id="{DDCA4990-F2D7-2A44-B6B0-9699BA56E244}"/>
              </a:ext>
            </a:extLst>
          </p:cNvPr>
          <p:cNvSpPr/>
          <p:nvPr/>
        </p:nvSpPr>
        <p:spPr>
          <a:xfrm>
            <a:off x="717655" y="1255837"/>
            <a:ext cx="8481846" cy="484632"/>
          </a:xfrm>
          <a:prstGeom prst="homePlate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/>
              <a:t>Rodzice dla Klimatu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914400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899CD54-5C01-274B-BA71-AE1EE767F915}"/>
              </a:ext>
            </a:extLst>
          </p:cNvPr>
          <p:cNvSpPr txBox="1"/>
          <p:nvPr/>
        </p:nvSpPr>
        <p:spPr>
          <a:xfrm>
            <a:off x="429579" y="5614750"/>
            <a:ext cx="966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7F6C946-B7F0-2741-8F17-595301AE83EB}"/>
              </a:ext>
            </a:extLst>
          </p:cNvPr>
          <p:cNvSpPr/>
          <p:nvPr/>
        </p:nvSpPr>
        <p:spPr>
          <a:xfrm>
            <a:off x="812411" y="1284648"/>
            <a:ext cx="11465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GŁÓWNE FILARY SZKOŁY ODPORNEJ NA KRYZYSY: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862F92F-597E-884C-AD95-49BC8DE01D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2533286"/>
              </p:ext>
            </p:extLst>
          </p:nvPr>
        </p:nvGraphicFramePr>
        <p:xfrm>
          <a:off x="507151" y="876940"/>
          <a:ext cx="908316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Prostokąt 8">
            <a:extLst>
              <a:ext uri="{FF2B5EF4-FFF2-40B4-BE49-F238E27FC236}">
                <a16:creationId xmlns:a16="http://schemas.microsoft.com/office/drawing/2014/main" id="{7EB5E4E2-30C5-D043-AC98-1A6C697102EA}"/>
              </a:ext>
            </a:extLst>
          </p:cNvPr>
          <p:cNvSpPr/>
          <p:nvPr/>
        </p:nvSpPr>
        <p:spPr>
          <a:xfrm>
            <a:off x="722220" y="6068944"/>
            <a:ext cx="84727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Zdjęcia: Ryan Jacobson, </a:t>
            </a:r>
            <a:r>
              <a:rPr lang="pl-PL" sz="12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Nerea</a:t>
            </a:r>
            <a:r>
              <a:rPr lang="pl-PL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</a:t>
            </a:r>
            <a:r>
              <a:rPr lang="pl-PL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Dorota Trzaska; platforma </a:t>
            </a:r>
            <a:r>
              <a:rPr lang="pl-PL" sz="12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Unsplash</a:t>
            </a:r>
            <a:r>
              <a:rPr lang="pl-PL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l-PL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235DD54-A7C7-7B7C-5396-632FFAC61665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382117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ęciokąt 30">
            <a:extLst>
              <a:ext uri="{FF2B5EF4-FFF2-40B4-BE49-F238E27FC236}">
                <a16:creationId xmlns:a16="http://schemas.microsoft.com/office/drawing/2014/main" id="{A3DC6F6D-0F0B-FA40-8FCA-648764415A8C}"/>
              </a:ext>
            </a:extLst>
          </p:cNvPr>
          <p:cNvSpPr/>
          <p:nvPr/>
        </p:nvSpPr>
        <p:spPr>
          <a:xfrm>
            <a:off x="480397" y="1234002"/>
            <a:ext cx="8258654" cy="484632"/>
          </a:xfrm>
          <a:prstGeom prst="homePlate">
            <a:avLst/>
          </a:prstGeom>
          <a:solidFill>
            <a:srgbClr val="0070C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/>
              <a:t>Rodzice dla Klimatu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Prostokąt 1">
            <a:extLst>
              <a:ext uri="{FF2B5EF4-FFF2-40B4-BE49-F238E27FC236}">
                <a16:creationId xmlns:a16="http://schemas.microsoft.com/office/drawing/2014/main" id="{352E00A9-CA77-C943-A950-7114C4B5C9FA}"/>
              </a:ext>
            </a:extLst>
          </p:cNvPr>
          <p:cNvSpPr/>
          <p:nvPr/>
        </p:nvSpPr>
        <p:spPr>
          <a:xfrm>
            <a:off x="723899" y="1281909"/>
            <a:ext cx="11133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GŁOS SAMORZĄDÓW GOTOWYCH DO DZIAŁANIA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899CD54-5C01-274B-BA71-AE1EE767F915}"/>
              </a:ext>
            </a:extLst>
          </p:cNvPr>
          <p:cNvSpPr txBox="1"/>
          <p:nvPr/>
        </p:nvSpPr>
        <p:spPr>
          <a:xfrm>
            <a:off x="480397" y="1929379"/>
            <a:ext cx="11102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Podwaliną badania – dialog z przedstawicielami samorządów i praktykami zainicjowany podczas konferencji </a:t>
            </a:r>
            <a:r>
              <a:rPr lang="pl-PL" i="1" dirty="0"/>
              <a:t>Schools of </a:t>
            </a:r>
            <a:r>
              <a:rPr lang="pl-PL" i="1" dirty="0" err="1"/>
              <a:t>Resilience</a:t>
            </a:r>
            <a:r>
              <a:rPr lang="pl-PL" i="1" dirty="0"/>
              <a:t> – szkoły dla zdrowia, klimatu i bezpieczeństwa </a:t>
            </a:r>
            <a:r>
              <a:rPr lang="pl-PL" dirty="0"/>
              <a:t>zorganizowanej podczas Samorządowego Kongresu Klimatycznego w Łodzi (maj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 badaniu wzięło udział </a:t>
            </a:r>
            <a:r>
              <a:rPr lang="pl-PL" b="1" dirty="0"/>
              <a:t>111 osób - głównie z małych gmin </a:t>
            </a:r>
            <a:r>
              <a:rPr lang="pl-PL" dirty="0"/>
              <a:t>(66% poniżej 20 tys. mieszkańców).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CE69E0E-0249-D647-A192-A7A33C0B2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429074"/>
              </p:ext>
            </p:extLst>
          </p:nvPr>
        </p:nvGraphicFramePr>
        <p:xfrm>
          <a:off x="1913881" y="3731909"/>
          <a:ext cx="6321240" cy="21770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5702">
                  <a:extLst>
                    <a:ext uri="{9D8B030D-6E8A-4147-A177-3AD203B41FA5}">
                      <a16:colId xmlns:a16="http://schemas.microsoft.com/office/drawing/2014/main" val="3360534330"/>
                    </a:ext>
                  </a:extLst>
                </a:gridCol>
                <a:gridCol w="4005538">
                  <a:extLst>
                    <a:ext uri="{9D8B030D-6E8A-4147-A177-3AD203B41FA5}">
                      <a16:colId xmlns:a16="http://schemas.microsoft.com/office/drawing/2014/main" val="1410351172"/>
                    </a:ext>
                  </a:extLst>
                </a:gridCol>
              </a:tblGrid>
              <a:tr h="217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     </a:t>
                      </a:r>
                    </a:p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       &gt; 20 000 ludności</a:t>
                      </a:r>
                    </a:p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      20 001 do 50 000 ludności</a:t>
                      </a:r>
                    </a:p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      50 001 do 100 000 ludności</a:t>
                      </a:r>
                    </a:p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      &lt; 100 001 ludności</a:t>
                      </a:r>
                      <a:endParaRPr lang="pl-PL" sz="160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5826926"/>
                  </a:ext>
                </a:extLst>
              </a:tr>
            </a:tbl>
          </a:graphicData>
        </a:graphic>
      </p:graphicFrame>
      <p:pic>
        <p:nvPicPr>
          <p:cNvPr id="1029" name="Picture 1" descr="/domains1/vx3674800/public/releases/93/tmp/PNG-INn7oq.png">
            <a:extLst>
              <a:ext uri="{FF2B5EF4-FFF2-40B4-BE49-F238E27FC236}">
                <a16:creationId xmlns:a16="http://schemas.microsoft.com/office/drawing/2014/main" id="{0B0B3E9E-C67F-F345-8154-527596D9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81" y="3719340"/>
            <a:ext cx="2370323" cy="218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8">
            <a:extLst>
              <a:ext uri="{FF2B5EF4-FFF2-40B4-BE49-F238E27FC236}">
                <a16:creationId xmlns:a16="http://schemas.microsoft.com/office/drawing/2014/main" id="{D639E371-C507-7B4F-8B2C-83A4B943B4B6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4389133" y="4672756"/>
            <a:ext cx="105748" cy="105748"/>
          </a:xfrm>
          <a:prstGeom prst="ellipse">
            <a:avLst/>
          </a:prstGeom>
          <a:solidFill>
            <a:srgbClr val="47D869"/>
          </a:solidFill>
          <a:ln w="9525">
            <a:solidFill>
              <a:srgbClr val="47D869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l-PL"/>
          </a:p>
        </p:txBody>
      </p:sp>
      <p:sp>
        <p:nvSpPr>
          <p:cNvPr id="18" name="Oval 10">
            <a:extLst>
              <a:ext uri="{FF2B5EF4-FFF2-40B4-BE49-F238E27FC236}">
                <a16:creationId xmlns:a16="http://schemas.microsoft.com/office/drawing/2014/main" id="{E0789A0E-CC8C-D04E-B165-90D3ED2D932A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4389133" y="4099201"/>
            <a:ext cx="105748" cy="105748"/>
          </a:xfrm>
          <a:prstGeom prst="ellipse">
            <a:avLst/>
          </a:prstGeom>
          <a:solidFill>
            <a:srgbClr val="63BBF5"/>
          </a:solidFill>
          <a:ln w="9525">
            <a:solidFill>
              <a:srgbClr val="63BBF5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l-PL"/>
          </a:p>
        </p:txBody>
      </p:sp>
      <p:sp>
        <p:nvSpPr>
          <p:cNvPr id="19" name="Oval 9">
            <a:extLst>
              <a:ext uri="{FF2B5EF4-FFF2-40B4-BE49-F238E27FC236}">
                <a16:creationId xmlns:a16="http://schemas.microsoft.com/office/drawing/2014/main" id="{EAD1E0FF-5B2E-1B4E-BA94-4358E9B775FC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4365644" y="4385978"/>
            <a:ext cx="105748" cy="105748"/>
          </a:xfrm>
          <a:prstGeom prst="ellipse">
            <a:avLst/>
          </a:prstGeom>
          <a:solidFill>
            <a:srgbClr val="008CFF"/>
          </a:solidFill>
          <a:ln w="9525">
            <a:solidFill>
              <a:srgbClr val="008CFF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l-PL"/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3B4610F8-1655-2C4A-91A3-2BE6B8976E90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4389133" y="4965829"/>
            <a:ext cx="105748" cy="105748"/>
          </a:xfrm>
          <a:prstGeom prst="ellipse">
            <a:avLst/>
          </a:prstGeom>
          <a:solidFill>
            <a:srgbClr val="E5547A"/>
          </a:solidFill>
          <a:ln w="9525">
            <a:solidFill>
              <a:srgbClr val="E5547A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D77E999-51FC-1CF5-5D23-026E42D65038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129089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Prostokąt 1">
            <a:extLst>
              <a:ext uri="{FF2B5EF4-FFF2-40B4-BE49-F238E27FC236}">
                <a16:creationId xmlns:a16="http://schemas.microsoft.com/office/drawing/2014/main" id="{F88B4AF7-7931-D946-BBC7-22C5F3D59D03}"/>
              </a:ext>
            </a:extLst>
          </p:cNvPr>
          <p:cNvSpPr/>
          <p:nvPr/>
        </p:nvSpPr>
        <p:spPr>
          <a:xfrm>
            <a:off x="556328" y="1894409"/>
            <a:ext cx="8428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84% respondentów to pracownicy samorządowi</a:t>
            </a:r>
            <a:r>
              <a:rPr lang="pl-PL" dirty="0"/>
              <a:t>, z czego wielu pracuje w ochronie środowiska (60%) i edukacji (32%)</a:t>
            </a: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F283FDED-52EB-CD47-B0E5-AC534FDFA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327744"/>
              </p:ext>
            </p:extLst>
          </p:nvPr>
        </p:nvGraphicFramePr>
        <p:xfrm>
          <a:off x="550989" y="5082043"/>
          <a:ext cx="8568194" cy="45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68194">
                  <a:extLst>
                    <a:ext uri="{9D8B030D-6E8A-4147-A177-3AD203B41FA5}">
                      <a16:colId xmlns:a16="http://schemas.microsoft.com/office/drawing/2014/main" val="3230937502"/>
                    </a:ext>
                  </a:extLst>
                </a:gridCol>
              </a:tblGrid>
              <a:tr h="45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10588661"/>
                  </a:ext>
                </a:extLst>
              </a:tr>
            </a:tbl>
          </a:graphicData>
        </a:graphic>
      </p:graphicFrame>
      <p:pic>
        <p:nvPicPr>
          <p:cNvPr id="2049" name="Picture 1" descr="/domains1/vx3674800/public/releases/93/tmp/PNG-YkF9fZ.png">
            <a:extLst>
              <a:ext uri="{FF2B5EF4-FFF2-40B4-BE49-F238E27FC236}">
                <a16:creationId xmlns:a16="http://schemas.microsoft.com/office/drawing/2014/main" id="{1AAFD9D6-2D59-8741-881F-1ADB6E43D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9" y="2821252"/>
            <a:ext cx="8595877" cy="21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0D091106-E378-224A-970E-1742D1DD1313}"/>
              </a:ext>
            </a:extLst>
          </p:cNvPr>
          <p:cNvSpPr/>
          <p:nvPr/>
        </p:nvSpPr>
        <p:spPr>
          <a:xfrm>
            <a:off x="506266" y="5260575"/>
            <a:ext cx="9003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/>
              <a:t>Inne obszary działalności: </a:t>
            </a:r>
            <a:r>
              <a:rPr lang="pl-PL" sz="1400" dirty="0" err="1"/>
              <a:t>ekodoradztwo</a:t>
            </a:r>
            <a:r>
              <a:rPr lang="pl-PL" sz="1400" dirty="0"/>
              <a:t>, ochrona powietrza, polityka klimatyczna, aspekty i wyzwania społeczne, zdrowotne, prawne działań samorządu, Ochotnicze Straże Pożarne, </a:t>
            </a:r>
            <a:r>
              <a:rPr lang="pl-PL" sz="1400" dirty="0" err="1"/>
              <a:t>OLiOC</a:t>
            </a:r>
            <a:r>
              <a:rPr lang="pl-PL" sz="1400" dirty="0"/>
              <a:t>, zarządzanie kryzysowe, wojskowość, zarzadzanie kryzysowe, zamówienia publiczne , Robienie statystyki gospodarki, pozyskiwanie funduszy, Smart City, administracja, promocja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26603BDA-2F3D-2E40-988C-2F2B3F8F8E79}"/>
              </a:ext>
            </a:extLst>
          </p:cNvPr>
          <p:cNvSpPr/>
          <p:nvPr/>
        </p:nvSpPr>
        <p:spPr>
          <a:xfrm>
            <a:off x="1072820" y="3749084"/>
            <a:ext cx="742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10.8%</a:t>
            </a:r>
            <a:r>
              <a:rPr lang="pl-PL" sz="1400" dirty="0"/>
              <a:t> 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E2F2C852-DF85-3D4A-98C9-714E3FB658A2}"/>
              </a:ext>
            </a:extLst>
          </p:cNvPr>
          <p:cNvSpPr/>
          <p:nvPr/>
        </p:nvSpPr>
        <p:spPr>
          <a:xfrm>
            <a:off x="2156791" y="3808385"/>
            <a:ext cx="6431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7.2%</a:t>
            </a:r>
            <a:r>
              <a:rPr lang="pl-PL" sz="1400" dirty="0"/>
              <a:t> 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F85F8368-C778-7D49-9D5D-5E8884810804}"/>
              </a:ext>
            </a:extLst>
          </p:cNvPr>
          <p:cNvSpPr/>
          <p:nvPr/>
        </p:nvSpPr>
        <p:spPr>
          <a:xfrm>
            <a:off x="3133207" y="2730301"/>
            <a:ext cx="671979" cy="310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dirty="0"/>
              <a:t>59.5%</a:t>
            </a:r>
            <a:endParaRPr lang="pl-PL" sz="300" dirty="0">
              <a:solidFill>
                <a:srgbClr val="252359"/>
              </a:solidFill>
              <a:latin typeface="Arial Black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298D0F40-0D45-8B4F-BE40-5657CC673E41}"/>
              </a:ext>
            </a:extLst>
          </p:cNvPr>
          <p:cNvSpPr/>
          <p:nvPr/>
        </p:nvSpPr>
        <p:spPr>
          <a:xfrm>
            <a:off x="4190077" y="3781348"/>
            <a:ext cx="572593" cy="310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dirty="0"/>
              <a:t>4.5%</a:t>
            </a:r>
            <a:endParaRPr lang="pl-PL" sz="300" dirty="0">
              <a:solidFill>
                <a:srgbClr val="252359"/>
              </a:solidFill>
              <a:latin typeface="Arial Black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05DFEBF4-7BEF-7149-B31A-429E1A9A4FA2}"/>
              </a:ext>
            </a:extLst>
          </p:cNvPr>
          <p:cNvSpPr/>
          <p:nvPr/>
        </p:nvSpPr>
        <p:spPr>
          <a:xfrm>
            <a:off x="6202679" y="3304393"/>
            <a:ext cx="671979" cy="310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dirty="0"/>
              <a:t>31.5%</a:t>
            </a:r>
            <a:endParaRPr lang="pl-PL" sz="300" dirty="0">
              <a:solidFill>
                <a:srgbClr val="252359"/>
              </a:solidFill>
              <a:latin typeface="Arial Black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E2B2442C-13A8-F140-9B5B-6A80E61C5E25}"/>
              </a:ext>
            </a:extLst>
          </p:cNvPr>
          <p:cNvSpPr/>
          <p:nvPr/>
        </p:nvSpPr>
        <p:spPr>
          <a:xfrm>
            <a:off x="7207113" y="3871053"/>
            <a:ext cx="572593" cy="310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dirty="0"/>
              <a:t>4.5%</a:t>
            </a:r>
            <a:endParaRPr lang="pl-PL" sz="300" dirty="0">
              <a:solidFill>
                <a:srgbClr val="252359"/>
              </a:solidFill>
              <a:latin typeface="Arial Black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14EE77F5-9682-D242-AE93-FB5B907A7D17}"/>
              </a:ext>
            </a:extLst>
          </p:cNvPr>
          <p:cNvSpPr/>
          <p:nvPr/>
        </p:nvSpPr>
        <p:spPr>
          <a:xfrm>
            <a:off x="8236865" y="3692403"/>
            <a:ext cx="671979" cy="310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dirty="0"/>
              <a:t>14.4%</a:t>
            </a:r>
            <a:endParaRPr lang="pl-PL" sz="300" dirty="0">
              <a:solidFill>
                <a:srgbClr val="252359"/>
              </a:solidFill>
              <a:latin typeface="Arial Black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D5A5AC12-C846-C34F-9587-6F0B8FCECE6E}"/>
              </a:ext>
            </a:extLst>
          </p:cNvPr>
          <p:cNvSpPr/>
          <p:nvPr/>
        </p:nvSpPr>
        <p:spPr>
          <a:xfrm>
            <a:off x="5196828" y="3901646"/>
            <a:ext cx="6431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4.5%</a:t>
            </a:r>
            <a:r>
              <a:rPr lang="pl-PL" sz="1400" dirty="0"/>
              <a:t> </a:t>
            </a:r>
          </a:p>
        </p:txBody>
      </p:sp>
      <p:sp>
        <p:nvSpPr>
          <p:cNvPr id="29" name="Pięciokąt 28">
            <a:extLst>
              <a:ext uri="{FF2B5EF4-FFF2-40B4-BE49-F238E27FC236}">
                <a16:creationId xmlns:a16="http://schemas.microsoft.com/office/drawing/2014/main" id="{366D252B-8B13-F84D-859C-3805C3902E82}"/>
              </a:ext>
            </a:extLst>
          </p:cNvPr>
          <p:cNvSpPr/>
          <p:nvPr/>
        </p:nvSpPr>
        <p:spPr>
          <a:xfrm>
            <a:off x="480397" y="1234002"/>
            <a:ext cx="6394261" cy="484632"/>
          </a:xfrm>
          <a:prstGeom prst="homePlate">
            <a:avLst/>
          </a:prstGeom>
          <a:solidFill>
            <a:srgbClr val="0070C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b="1" dirty="0">
                <a:solidFill>
                  <a:schemeClr val="bg1"/>
                </a:solidFill>
              </a:rPr>
              <a:t>GŁOS PRAKTYKÓW Z MNIEJSZYCH GMIN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47C2F6A-04D7-FAB8-EA64-9B5B1EA8E37A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4075727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aśnienie liniowe 3 (brak obramowania) 25">
            <a:extLst>
              <a:ext uri="{FF2B5EF4-FFF2-40B4-BE49-F238E27FC236}">
                <a16:creationId xmlns:a16="http://schemas.microsoft.com/office/drawing/2014/main" id="{9EE931B1-55F7-0444-89A7-78CE1E0530E7}"/>
              </a:ext>
            </a:extLst>
          </p:cNvPr>
          <p:cNvSpPr/>
          <p:nvPr/>
        </p:nvSpPr>
        <p:spPr>
          <a:xfrm>
            <a:off x="2080781" y="1194347"/>
            <a:ext cx="8095636" cy="1274672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Prostokąt 14">
            <a:extLst>
              <a:ext uri="{FF2B5EF4-FFF2-40B4-BE49-F238E27FC236}">
                <a16:creationId xmlns:a16="http://schemas.microsoft.com/office/drawing/2014/main" id="{E0502001-5B20-AF47-9DB6-8AA871343F3E}"/>
              </a:ext>
            </a:extLst>
          </p:cNvPr>
          <p:cNvSpPr/>
          <p:nvPr/>
        </p:nvSpPr>
        <p:spPr>
          <a:xfrm>
            <a:off x="2183923" y="1369455"/>
            <a:ext cx="799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sz="2400" b="1" dirty="0">
                <a:solidFill>
                  <a:schemeClr val="bg1"/>
                </a:solidFill>
                <a:latin typeface="Calibri"/>
              </a:rPr>
              <a:t>NAJWIĘKSZE PRZESZKODY w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podejmowaniu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działań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na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rzecz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zdrowych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i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odpornych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na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</a:rPr>
              <a:t>kryzysy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BUDYNKÓW SZKOLNYCH to: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CE9888BF-D518-5145-9237-1E8C21C613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072305"/>
              </p:ext>
            </p:extLst>
          </p:nvPr>
        </p:nvGraphicFramePr>
        <p:xfrm>
          <a:off x="674465" y="2633921"/>
          <a:ext cx="9501951" cy="2499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Zaokrąglony prostokąt 27">
            <a:extLst>
              <a:ext uri="{FF2B5EF4-FFF2-40B4-BE49-F238E27FC236}">
                <a16:creationId xmlns:a16="http://schemas.microsoft.com/office/drawing/2014/main" id="{B1F0557E-61C8-8840-9EBA-AE52CEF04BE3}"/>
              </a:ext>
            </a:extLst>
          </p:cNvPr>
          <p:cNvSpPr/>
          <p:nvPr/>
        </p:nvSpPr>
        <p:spPr>
          <a:xfrm>
            <a:off x="391885" y="1188159"/>
            <a:ext cx="1567544" cy="1280860"/>
          </a:xfrm>
          <a:prstGeom prst="roundRect">
            <a:avLst>
              <a:gd name="adj" fmla="val 10000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868B3C6B-F898-294A-8524-BB63A875F2F1}"/>
              </a:ext>
            </a:extLst>
          </p:cNvPr>
          <p:cNvSpPr/>
          <p:nvPr/>
        </p:nvSpPr>
        <p:spPr>
          <a:xfrm>
            <a:off x="1315941" y="5002805"/>
            <a:ext cx="8218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/>
              <a:t>Inne</a:t>
            </a:r>
            <a:r>
              <a:rPr lang="pl-PL" sz="1200" dirty="0"/>
              <a:t>: </a:t>
            </a:r>
            <a:r>
              <a:rPr lang="pl-PL" sz="1200" i="1" dirty="0"/>
              <a:t>„brak standardów, słaba współpraca wydziałów, niedostateczne kompetencje; brak środków na termomodernizację budynków szkolnych, remonty dachów, poprawę wentylacji na poddaszach, wymianę okien; Wąska ławka kadr i cholernie mały budżet, przez co brakuje na wkład własny, gdy jest okazja pozyskać środki z zewnątrz, szczupłość możliwych do pozyskania środków (ostatni duży nabór na szkoły rozszedł się w dwie godziny i to w środku nocy!; brak wiedzy”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AD5A6C-4009-E04A-BC87-4AD89420287D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314228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E79DF5B-9C20-D1A7-7DA0-10EA7C09B67C}"/>
              </a:ext>
            </a:extLst>
          </p:cNvPr>
          <p:cNvSpPr txBox="1"/>
          <p:nvPr/>
        </p:nvSpPr>
        <p:spPr>
          <a:xfrm>
            <a:off x="312608" y="213641"/>
            <a:ext cx="1154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Diagnoza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wyzwań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potrzeb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polskich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samorządów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w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zakresie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zwiększenia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odporności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szkół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na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000000">
                    <a:alpha val="100000"/>
                  </a:srgbClr>
                </a:solidFill>
              </a:rPr>
              <a:t>kryzysy</a:t>
            </a:r>
            <a:r>
              <a:rPr lang="en-US" b="1" dirty="0">
                <a:solidFill>
                  <a:srgbClr val="000000">
                    <a:alpha val="100000"/>
                  </a:srgbClr>
                </a:solidFill>
              </a:rPr>
              <a:t>,  </a:t>
            </a:r>
            <a:r>
              <a:rPr lang="pl-PL" dirty="0">
                <a:solidFill>
                  <a:srgbClr val="000000">
                    <a:alpha val="100000"/>
                  </a:srgbClr>
                </a:solidFill>
              </a:rPr>
              <a:t>Rodzice dla Klimatu</a:t>
            </a:r>
            <a:endParaRPr lang="pl-PL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2EE190D-8DFA-2079-61FE-2918C497AE10}"/>
              </a:ext>
            </a:extLst>
          </p:cNvPr>
          <p:cNvCxnSpPr/>
          <p:nvPr/>
        </p:nvCxnSpPr>
        <p:spPr>
          <a:xfrm>
            <a:off x="391885" y="914400"/>
            <a:ext cx="113864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7145C90-D47B-1F1C-7F9F-F18930D04FD2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E3DCCAC-7F04-0A4B-B2EA-EDF40FFAE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001327"/>
              </p:ext>
            </p:extLst>
          </p:nvPr>
        </p:nvGraphicFramePr>
        <p:xfrm>
          <a:off x="660365" y="2071339"/>
          <a:ext cx="8927772" cy="36335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71267">
                  <a:extLst>
                    <a:ext uri="{9D8B030D-6E8A-4147-A177-3AD203B41FA5}">
                      <a16:colId xmlns:a16="http://schemas.microsoft.com/office/drawing/2014/main" val="1176495098"/>
                    </a:ext>
                  </a:extLst>
                </a:gridCol>
                <a:gridCol w="699959">
                  <a:extLst>
                    <a:ext uri="{9D8B030D-6E8A-4147-A177-3AD203B41FA5}">
                      <a16:colId xmlns:a16="http://schemas.microsoft.com/office/drawing/2014/main" val="1689212018"/>
                    </a:ext>
                  </a:extLst>
                </a:gridCol>
                <a:gridCol w="456546">
                  <a:extLst>
                    <a:ext uri="{9D8B030D-6E8A-4147-A177-3AD203B41FA5}">
                      <a16:colId xmlns:a16="http://schemas.microsoft.com/office/drawing/2014/main" val="2774037837"/>
                    </a:ext>
                  </a:extLst>
                </a:gridCol>
              </a:tblGrid>
              <a:tr h="261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cap="all" dirty="0" err="1">
                          <a:effectLst/>
                        </a:rPr>
                        <a:t>OdpowiedZI</a:t>
                      </a:r>
                      <a:r>
                        <a:rPr lang="en-US" sz="1100" cap="all" dirty="0">
                          <a:effectLst/>
                        </a:rPr>
                        <a:t>:</a:t>
                      </a:r>
                      <a:endParaRPr lang="pl-PL" sz="60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cap="all">
                          <a:effectLst/>
                        </a:rPr>
                        <a:t>Odpowiedzi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cap="all">
                          <a:effectLst/>
                        </a:rPr>
                        <a:t>Udział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3676952062"/>
                  </a:ext>
                </a:extLst>
              </a:tr>
              <a:tr h="3717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Brak diagnozy i monitoringu stanu technicznego budynków z uwzględnieniem zdrowia, efektywności energetycznej i odporności na kryzysy</a:t>
                      </a:r>
                      <a:endParaRPr lang="pl-PL" sz="6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41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36.9%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4087244433"/>
                  </a:ext>
                </a:extLst>
              </a:tr>
              <a:tr h="261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Brak wystarczających środków własnych na kompleksową modernizację budynków </a:t>
                      </a:r>
                      <a:endParaRPr lang="pl-PL" sz="6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81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73.0%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2721827950"/>
                  </a:ext>
                </a:extLst>
              </a:tr>
              <a:tr h="261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</a:rPr>
                        <a:t>Stosowanie certyfikacji zielonych zrównoważonych budynków (np. </a:t>
                      </a:r>
                      <a:r>
                        <a:rPr lang="en-US" sz="1200" b="0" dirty="0">
                          <a:effectLst/>
                        </a:rPr>
                        <a:t>BREEAM, LEED, WELL)</a:t>
                      </a:r>
                      <a:endParaRPr lang="pl-PL" sz="6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1.8%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2213267778"/>
                  </a:ext>
                </a:extLst>
              </a:tr>
              <a:tr h="3717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Trudności w pozyskiwaniu środków z programów krajowych i unijnych (np. brak informacji o dostępnych źródłach finansowania, złożone procedury, brak wsparcia doradczego lub kadrowego)</a:t>
                      </a:r>
                      <a:endParaRPr lang="pl-PL" sz="6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47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42.3%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3056899246"/>
                  </a:ext>
                </a:extLst>
              </a:tr>
              <a:tr h="261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effectLst/>
                        </a:rPr>
                        <a:t>Brak odgórnych wytycznych i standardów 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28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25.2%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849903072"/>
                  </a:ext>
                </a:extLst>
              </a:tr>
              <a:tr h="261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</a:rPr>
                        <a:t>Niewystarczające kompetencje urzędników i dyrektorów szkół </a:t>
                      </a:r>
                      <a:endParaRPr lang="pl-PL" sz="6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27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24.3%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892693333"/>
                  </a:ext>
                </a:extLst>
              </a:tr>
              <a:tr h="261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effectLst/>
                        </a:rPr>
                        <a:t>Brak dobrych wzorców i inspiracji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17.1%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3227710078"/>
                  </a:ext>
                </a:extLst>
              </a:tr>
              <a:tr h="261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effectLst/>
                        </a:rPr>
                        <a:t>Brak współpracy i koordynacji między wydziałami urzędu (edukacja, inwestycje, środowisko, zdrowie)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22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19.8%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942988188"/>
                  </a:ext>
                </a:extLst>
              </a:tr>
              <a:tr h="261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effectLst/>
                        </a:rPr>
                        <a:t>Potrzeba większego zaangażowania społeczności szkolnej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21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18.9%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1179999262"/>
                  </a:ext>
                </a:extLst>
              </a:tr>
              <a:tr h="261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effectLst/>
                        </a:rPr>
                        <a:t>Ten problem nie występuje w moim samorządzie</a:t>
                      </a:r>
                      <a:endParaRPr lang="pl-PL" sz="600" b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2.7%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3903381836"/>
                  </a:ext>
                </a:extLst>
              </a:tr>
              <a:tr h="261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</a:rPr>
                        <a:t>Nie</a:t>
                      </a:r>
                      <a:r>
                        <a:rPr lang="en-US" sz="1200" b="0" dirty="0">
                          <a:effectLst/>
                        </a:rPr>
                        <a:t> mam </a:t>
                      </a:r>
                      <a:r>
                        <a:rPr lang="en-US" sz="1200" b="0" dirty="0" err="1">
                          <a:effectLst/>
                        </a:rPr>
                        <a:t>zdania</a:t>
                      </a:r>
                      <a:endParaRPr lang="pl-PL" sz="6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6.3%</a:t>
                      </a:r>
                      <a:endParaRPr lang="pl-PL" sz="100" b="1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1166189323"/>
                  </a:ext>
                </a:extLst>
              </a:tr>
              <a:tr h="261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</a:rPr>
                        <a:t>Inne</a:t>
                      </a:r>
                      <a:r>
                        <a:rPr lang="en-US" sz="1200" b="0" dirty="0">
                          <a:effectLst/>
                        </a:rPr>
                        <a:t> (</a:t>
                      </a:r>
                      <a:r>
                        <a:rPr lang="en-US" sz="1200" b="0" dirty="0" err="1">
                          <a:effectLst/>
                        </a:rPr>
                        <a:t>proszę</a:t>
                      </a:r>
                      <a:r>
                        <a:rPr lang="en-US" sz="1200" b="0" dirty="0">
                          <a:effectLst/>
                        </a:rPr>
                        <a:t> </a:t>
                      </a:r>
                      <a:r>
                        <a:rPr lang="en-US" sz="1200" b="0" dirty="0" err="1">
                          <a:effectLst/>
                        </a:rPr>
                        <a:t>określić</a:t>
                      </a:r>
                      <a:r>
                        <a:rPr lang="en-US" sz="1200" b="0" dirty="0">
                          <a:effectLst/>
                        </a:rPr>
                        <a:t>)</a:t>
                      </a:r>
                      <a:endParaRPr lang="pl-PL" sz="600" b="0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</a:t>
                      </a:r>
                      <a:endParaRPr lang="pl-PL" sz="10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3.6%</a:t>
                      </a:r>
                      <a:endParaRPr lang="pl-PL" sz="100" b="1" dirty="0">
                        <a:solidFill>
                          <a:srgbClr val="252359"/>
                        </a:solidFill>
                        <a:effectLst/>
                        <a:latin typeface="Arial Black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88" marR="48188" marT="0" marB="0" anchor="ctr"/>
                </a:tc>
                <a:extLst>
                  <a:ext uri="{0D108BD9-81ED-4DB2-BD59-A6C34878D82A}">
                    <a16:rowId xmlns:a16="http://schemas.microsoft.com/office/drawing/2014/main" val="3410344716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DCF698A7-9E82-6141-8E18-6A54A88A742F}"/>
              </a:ext>
            </a:extLst>
          </p:cNvPr>
          <p:cNvSpPr txBox="1"/>
          <p:nvPr/>
        </p:nvSpPr>
        <p:spPr>
          <a:xfrm>
            <a:off x="660365" y="1237201"/>
            <a:ext cx="1052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Pełna treść pytania: </a:t>
            </a:r>
            <a:r>
              <a:rPr lang="pl-PL" dirty="0"/>
              <a:t>Według Pana/Pani, co stanowi największą przeszkodę dla samorządów </a:t>
            </a:r>
          </a:p>
          <a:p>
            <a:r>
              <a:rPr lang="pl-PL" dirty="0"/>
              <a:t>w podejmowaniu działań na rzecz zdrowych i odpornych na kryzysy </a:t>
            </a:r>
            <a:r>
              <a:rPr lang="pl-PL" b="1" dirty="0"/>
              <a:t>budynków szkolnych</a:t>
            </a:r>
            <a:r>
              <a:rPr lang="pl-PL" dirty="0"/>
              <a:t>? 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DA8CC27-096E-33D8-77A6-2F750A242EAD}"/>
              </a:ext>
            </a:extLst>
          </p:cNvPr>
          <p:cNvSpPr txBox="1"/>
          <p:nvPr/>
        </p:nvSpPr>
        <p:spPr>
          <a:xfrm>
            <a:off x="119743" y="6408758"/>
            <a:ext cx="1029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Zdrowa, bezpieczna i odporna na kryzysy środowiskowe szkoła, Muzeum Śląskie 17 marca 2026 r.</a:t>
            </a:r>
          </a:p>
        </p:txBody>
      </p:sp>
    </p:spTree>
    <p:extLst>
      <p:ext uri="{BB962C8B-B14F-4D97-AF65-F5344CB8AC3E}">
        <p14:creationId xmlns:p14="http://schemas.microsoft.com/office/powerpoint/2010/main" val="4189130586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Niebieski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gnoza wyzwań i potrzeb polskich samorządów w zakresie zwiększenia odporności szkół na kryzysy_konferencja" id="{36309CDE-C350-F447-B663-D845AF073736}" vid="{D69524D4-507C-B744-80D9-71AE1E41B29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41579FEC69804D9B6E7DD27211FE81" ma:contentTypeVersion="19" ma:contentTypeDescription="Utwórz nowy dokument." ma:contentTypeScope="" ma:versionID="f62c6c84f362ca5be8d956cb61de874a">
  <xsd:schema xmlns:xsd="http://www.w3.org/2001/XMLSchema" xmlns:xs="http://www.w3.org/2001/XMLSchema" xmlns:p="http://schemas.microsoft.com/office/2006/metadata/properties" xmlns:ns2="89ef9afb-f7e8-4ebc-9394-af9f5df694dc" xmlns:ns3="5e51acca-3bfb-4abd-861e-771d6253521b" targetNamespace="http://schemas.microsoft.com/office/2006/metadata/properties" ma:root="true" ma:fieldsID="3eb5266c68ee0cf7e60210b8fe22084b" ns2:_="" ns3:_="">
    <xsd:import namespace="89ef9afb-f7e8-4ebc-9394-af9f5df694dc"/>
    <xsd:import namespace="5e51acca-3bfb-4abd-861e-771d625352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f9afb-f7e8-4ebc-9394-af9f5df694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06ba318e-356d-4fca-bff6-30f0e94621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1acca-3bfb-4abd-861e-771d6253521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77cef80-e2dc-427c-bd47-a6064f259326}" ma:internalName="TaxCatchAll" ma:showField="CatchAllData" ma:web="5e51acca-3bfb-4abd-861e-771d625352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51acca-3bfb-4abd-861e-771d6253521b" xsi:nil="true"/>
    <lcf76f155ced4ddcb4097134ff3c332f xmlns="89ef9afb-f7e8-4ebc-9394-af9f5df694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A9EE3E6-F938-48EA-9D26-D7423924149E}"/>
</file>

<file path=customXml/itemProps2.xml><?xml version="1.0" encoding="utf-8"?>
<ds:datastoreItem xmlns:ds="http://schemas.openxmlformats.org/officeDocument/2006/customXml" ds:itemID="{367DA7B7-5420-4D57-8DDA-5ED33BEDEE68}"/>
</file>

<file path=customXml/itemProps3.xml><?xml version="1.0" encoding="utf-8"?>
<ds:datastoreItem xmlns:ds="http://schemas.openxmlformats.org/officeDocument/2006/customXml" ds:itemID="{C7FE2D65-A735-491F-924A-95A75D1D6454}"/>
</file>

<file path=docProps/app.xml><?xml version="1.0" encoding="utf-8"?>
<Properties xmlns="http://schemas.openxmlformats.org/officeDocument/2006/extended-properties" xmlns:vt="http://schemas.openxmlformats.org/officeDocument/2006/docPropsVTypes">
  <Template>Diagnoza wyzwan_ i potrzeb polskich samorza_do_w w zakresie zwie_kszenia odpornos_ci szko__ na kryzysy_konferencja</Template>
  <TotalTime>327</TotalTime>
  <Words>3211</Words>
  <Application>Microsoft Office PowerPoint</Application>
  <PresentationFormat>Panoramiczny</PresentationFormat>
  <Paragraphs>432</Paragraphs>
  <Slides>20</Slides>
  <Notes>20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9" baseType="lpstr">
      <vt:lpstr>Aptos</vt:lpstr>
      <vt:lpstr>Arial</vt:lpstr>
      <vt:lpstr>Arial Black</vt:lpstr>
      <vt:lpstr>Calibri</vt:lpstr>
      <vt:lpstr>Century Gothic</vt:lpstr>
      <vt:lpstr>Poppins</vt:lpstr>
      <vt:lpstr>Wingdings</vt:lpstr>
      <vt:lpstr>Wingdings 3</vt:lpstr>
      <vt:lpstr>Wycinek</vt:lpstr>
      <vt:lpstr>DIAGNOZA WYZWAŃ I POTRZEB POLSKICH SAMORZĄDÓW  W ZAKRESIE ZWIĘKSZANIA ODPORNOŚCI SZKÓŁ NA KRYZYSY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Marzena Wichniarz</dc:creator>
  <cp:lastModifiedBy>marwic@cbfns.loc</cp:lastModifiedBy>
  <cp:revision>3</cp:revision>
  <dcterms:created xsi:type="dcterms:W3CDTF">2025-10-03T03:50:22Z</dcterms:created>
  <dcterms:modified xsi:type="dcterms:W3CDTF">2026-03-13T11:26:13Z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0x010100AA41579FEC69804D9B6E7DD27211FE81</vt:lpwstr>
  </property>
  <property fmtid="{D5CDD505-2E9C-101B-9397-08002B2CF9AE}" pid="3" name="MediaServiceImageTags">
    <vt:lpwstr/>
  </property>
</Properties>
</file>