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56" r:id="rId2"/>
    <p:sldId id="265" r:id="rId3"/>
    <p:sldId id="261" r:id="rId4"/>
    <p:sldId id="264" r:id="rId5"/>
    <p:sldId id="266" r:id="rId6"/>
    <p:sldId id="257" r:id="rId7"/>
    <p:sldId id="271" r:id="rId8"/>
    <p:sldId id="270" r:id="rId9"/>
    <p:sldId id="274" r:id="rId10"/>
    <p:sldId id="272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D4C3"/>
    <a:srgbClr val="F79C3C"/>
    <a:srgbClr val="1D7EAF"/>
    <a:srgbClr val="2191C9"/>
    <a:srgbClr val="B0FAF3"/>
    <a:srgbClr val="DDD1F3"/>
    <a:srgbClr val="B194E4"/>
    <a:srgbClr val="F48D68"/>
    <a:srgbClr val="F17245"/>
    <a:srgbClr val="DB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419" autoAdjust="0"/>
  </p:normalViewPr>
  <p:slideViewPr>
    <p:cSldViewPr snapToGrid="0">
      <p:cViewPr>
        <p:scale>
          <a:sx n="75" d="100"/>
          <a:sy n="75" d="100"/>
        </p:scale>
        <p:origin x="131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7A6A-5F1A-4D85-B7D2-04B057B74EA7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3D033-E4B9-452D-9657-2EB4E40362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80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Slajd tytułowy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0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02291-6B34-A91D-1BBD-17259A5F4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D35F99D-118E-9597-5A5F-126B75C13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0ADD9C5-6503-DA65-29BD-7777A4084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porównaniu do najniższej trajektorii narażenia, stale wysokie i wysokie narażenie prenatalne i postnatalne wiązało się z problemami z koncentracją . Wysokie narażenie prenatalne i postnatalne wiązało się również z wyższym ryzykiem nadużywania substancji psychoaktywnych. Podwyższone narażenie w okresie przedszkolnym wiązało się z problemami z zachowaniem, niższymi osiągnięciami edukacyjnymi i nadużywaniem substancji psychoaktywnych, a stale wysokie narażenie w dzieciństwie zwiększało ryzyko nadużywania substancji psychoaktywnych.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694CE6-A144-4D2E-4F28-4F7F8BCA6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69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D0A75-B5E9-724F-FE3B-D1BAA0A0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19397C8-AD3D-0040-53CD-19620F18F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7A6FDF9-E86C-4ED7-8B89-1400B1E59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16ED5B-3D77-7071-D6D6-FD64A20F9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22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8CA12-CDBF-C527-0035-62BA40C0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B8EAF7F-660E-FC96-587F-0068711F2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E915FC5-16C6-0857-DE63-04E4BB2D6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F0FB35-33A1-BD5C-27F4-DE7C3202E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05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C00F-C0E8-C2A5-17A3-5F3633D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9BAC9-FCB4-2A39-08E3-439EDA76E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403AC-8C70-57F8-7C3B-936F3422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7CB50-28BE-E66A-7DDF-F02E2704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37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7574-AC0B-8DAE-F4C7-32B612E0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A7C459C-D8FF-3B4B-5B83-7BC710110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2651CC2-EADB-8D31-47ED-FBC689DBB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EE3E29-630E-B803-F5AF-B76A46554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0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97F35-07C8-60DC-AFEE-0EF066EB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46461B7-ED04-C8C2-4ABF-86AF3465E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6C0E193-3912-0FF5-6026-8EBC89493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7885A3-C4B1-BBE9-D524-50987B682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68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 po uzupełnieniu tytułu i danych osoby prezentującej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644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6B46-FFDA-5EAC-E423-A5302707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14A716-9513-F678-E5EA-5576DDFDB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5AA3E65-EAD6-281C-8E13-E9CD4B17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 po uzupełnieniu tytułu i danych osoby prezentującej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430BC8F-9CBB-1B9B-384C-F6FB7F620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1512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FA32-D2EC-41BB-051B-818346D9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16EC04A-7692-3452-B6B6-1BF78FE3A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5D43C81-277B-B9C6-D4B4-BA4071717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Wzór do prezentacji, do powielania po uzupełnieniu tytułu i danych osoby prezentującej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8818E2-DF60-D09D-3903-75E94A7FF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124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3D033-E4B9-452D-9657-2EB4E403629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67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3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72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09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903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779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17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22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001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9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61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90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68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1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18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15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56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2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6C69C1-9E12-4E5D-ADAA-9EBD41EB20DD}" type="datetimeFigureOut">
              <a:rPr lang="pl-PL" smtClean="0"/>
              <a:t>07.03.2026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4CDB70-EC0D-4EBE-A1A5-AB28273EC9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2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1.png" /><Relationship Id="rId7" Type="http://schemas.openxmlformats.org/officeDocument/2006/relationships/image" Target="../media/image29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doi.org/10.1016/j.envpol.2023.122217" TargetMode="External" /><Relationship Id="rId5" Type="http://schemas.microsoft.com/office/2007/relationships/hdphoto" Target="../media/hdphoto2.wdp" /><Relationship Id="rId10" Type="http://schemas.openxmlformats.org/officeDocument/2006/relationships/hyperlink" Target="https://doi.org/10.1016/j.envres.2025.121148" TargetMode="External" /><Relationship Id="rId4" Type="http://schemas.openxmlformats.org/officeDocument/2006/relationships/image" Target="../media/image28.png" /><Relationship Id="rId9" Type="http://schemas.openxmlformats.org/officeDocument/2006/relationships/image" Target="../media/image3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jpeg" /><Relationship Id="rId7" Type="http://schemas.openxmlformats.org/officeDocument/2006/relationships/image" Target="../media/image6.sv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1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jpeg" /><Relationship Id="rId9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.png" /><Relationship Id="rId4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7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0.png" /><Relationship Id="rId9" Type="http://schemas.openxmlformats.org/officeDocument/2006/relationships/image" Target="../media/image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7" Type="http://schemas.openxmlformats.org/officeDocument/2006/relationships/image" Target="../media/image1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joclim.2021.100083" TargetMode="External" /><Relationship Id="rId3" Type="http://schemas.openxmlformats.org/officeDocument/2006/relationships/image" Target="../media/image24.png" /><Relationship Id="rId7" Type="http://schemas.openxmlformats.org/officeDocument/2006/relationships/image" Target="../media/image26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25.png" /><Relationship Id="rId10" Type="http://schemas.openxmlformats.org/officeDocument/2006/relationships/image" Target="../media/image27.png" /><Relationship Id="rId4" Type="http://schemas.openxmlformats.org/officeDocument/2006/relationships/hyperlink" Target="https://smoglab.pl/smog-pierwszy-polski-pacjent-z-takim-orzeczeniem-co-truje-11-latka/" TargetMode="External" /><Relationship Id="rId9" Type="http://schemas.openxmlformats.org/officeDocument/2006/relationships/image" Target="../media/image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9E86E-C978-5807-7AAB-9AA4940ED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54" y="261256"/>
            <a:ext cx="10952618" cy="2971801"/>
          </a:xfrm>
        </p:spPr>
        <p:txBody>
          <a:bodyPr>
            <a:normAutofit/>
          </a:bodyPr>
          <a:lstStyle/>
          <a:p>
            <a:pPr algn="r">
              <a:lnSpc>
                <a:spcPct val="130000"/>
              </a:lnSpc>
              <a:spcBef>
                <a:spcPts val="2400"/>
              </a:spcBef>
              <a:spcAft>
                <a:spcPts val="1800"/>
              </a:spcAft>
            </a:pPr>
            <a:r>
              <a:rPr lang="pl-PL" sz="4900" b="1" spc="320" dirty="0">
                <a:solidFill>
                  <a:schemeClr val="tx2"/>
                </a:solidFill>
              </a:rPr>
              <a:t>Zanieczyszczenie powietrza</a:t>
            </a:r>
            <a:r>
              <a:rPr lang="pl-PL" sz="4900" b="1" spc="100" dirty="0">
                <a:solidFill>
                  <a:schemeClr val="tx2"/>
                </a:solidFill>
              </a:rPr>
              <a:t>             w drodze do szkoły w Polsce</a:t>
            </a:r>
            <a:br>
              <a:rPr lang="pl-PL" sz="4900" b="1" spc="100" dirty="0">
                <a:solidFill>
                  <a:schemeClr val="tx2"/>
                </a:solidFill>
              </a:rPr>
            </a:br>
            <a:r>
              <a:rPr lang="pl-PL" sz="3800" b="1" dirty="0">
                <a:solidFill>
                  <a:srgbClr val="28D4C3"/>
                </a:solidFill>
              </a:rPr>
              <a:t>O wpływie na zdrowie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87C4E9-B10D-B318-825E-8F900C9A2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262" y="4139476"/>
            <a:ext cx="6494802" cy="194733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dr Joanna Wieczorek</a:t>
            </a:r>
          </a:p>
          <a:p>
            <a:r>
              <a:rPr lang="pl-PL" sz="1900" dirty="0">
                <a:solidFill>
                  <a:schemeClr val="accent3">
                    <a:lumMod val="75000"/>
                  </a:schemeClr>
                </a:solidFill>
              </a:rPr>
              <a:t>Laboratorium Modelowania Meteorologicznego </a:t>
            </a:r>
          </a:p>
          <a:p>
            <a:r>
              <a:rPr lang="pl-PL" sz="1900" dirty="0">
                <a:solidFill>
                  <a:schemeClr val="accent3">
                    <a:lumMod val="75000"/>
                  </a:schemeClr>
                </a:solidFill>
              </a:rPr>
              <a:t>Instytut Meteorologii i Gospodarki Wodnej - PIB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686C684-31F6-EFC1-9795-33FC12B7BB72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pic>
        <p:nvPicPr>
          <p:cNvPr id="1026" name="Picture 2" descr="Vadamecum IMGW. Dekalog wakacyjny - IMGW-PIB">
            <a:extLst>
              <a:ext uri="{FF2B5EF4-FFF2-40B4-BE49-F238E27FC236}">
                <a16:creationId xmlns:a16="http://schemas.microsoft.com/office/drawing/2014/main" id="{8B88D16F-71CE-03EB-79D0-F48FBC192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1" y="3979820"/>
            <a:ext cx="1491829" cy="14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5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52A6E3F-6419-CF4C-367A-A1E7D1B1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3527F585-85D8-E533-590E-BEE0555BB890}"/>
              </a:ext>
            </a:extLst>
          </p:cNvPr>
          <p:cNvSpPr txBox="1"/>
          <p:nvPr/>
        </p:nvSpPr>
        <p:spPr>
          <a:xfrm>
            <a:off x="310861" y="-629004"/>
            <a:ext cx="1180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 wpływie zanieczyszczenia powietrza </a:t>
            </a:r>
            <a:r>
              <a:rPr lang="pl-PL" b="1" dirty="0">
                <a:solidFill>
                  <a:srgbClr val="2191C9"/>
                </a:solidFill>
              </a:rPr>
              <a:t>■</a:t>
            </a:r>
            <a:r>
              <a:rPr lang="pl-PL" b="1" dirty="0"/>
              <a:t> NIE TYLKO UKŁAD ODDECHOWY !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940125F-AF13-0E21-68F6-914598E6F7AC}"/>
              </a:ext>
            </a:extLst>
          </p:cNvPr>
          <p:cNvSpPr txBox="1"/>
          <p:nvPr/>
        </p:nvSpPr>
        <p:spPr>
          <a:xfrm>
            <a:off x="177927" y="605930"/>
            <a:ext cx="1263967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>
                <a:solidFill>
                  <a:srgbClr val="F79C3C"/>
                </a:solidFill>
              </a:rPr>
              <a:t>NAUKOWO DOWIEDZIONY </a:t>
            </a:r>
            <a:r>
              <a:rPr lang="pl-PL" sz="1400" b="1" dirty="0">
                <a:solidFill>
                  <a:srgbClr val="F79C3C"/>
                </a:solidFill>
              </a:rPr>
              <a:t>ZWIĄZEK</a:t>
            </a:r>
            <a:r>
              <a:rPr lang="pl-PL" sz="1400" dirty="0">
                <a:solidFill>
                  <a:srgbClr val="F79C3C"/>
                </a:solidFill>
              </a:rPr>
              <a:t> MIĘDZY </a:t>
            </a:r>
            <a:r>
              <a:rPr lang="pl-PL" sz="1400" b="1" dirty="0">
                <a:solidFill>
                  <a:srgbClr val="F79C3C"/>
                </a:solidFill>
              </a:rPr>
              <a:t>JAKOŚCIĄ POWIETRZA </a:t>
            </a:r>
            <a:r>
              <a:rPr lang="pl-PL" sz="1400" dirty="0">
                <a:solidFill>
                  <a:srgbClr val="F79C3C"/>
                </a:solidFill>
              </a:rPr>
              <a:t>A INNYMI SCHORZENIAMII  I WYZWANIAMI WIEKU DZIECIĘCEGO</a:t>
            </a:r>
          </a:p>
        </p:txBody>
      </p:sp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id="{773F3A4C-8059-9CD7-7ECD-BA0967FB47AA}"/>
              </a:ext>
            </a:extLst>
          </p:cNvPr>
          <p:cNvSpPr/>
          <p:nvPr/>
        </p:nvSpPr>
        <p:spPr>
          <a:xfrm>
            <a:off x="193040" y="4791682"/>
            <a:ext cx="8281596" cy="1585751"/>
          </a:xfrm>
          <a:prstGeom prst="roundRect">
            <a:avLst>
              <a:gd name="adj" fmla="val 5320"/>
            </a:avLst>
          </a:prstGeom>
          <a:solidFill>
            <a:srgbClr val="1D7E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4E032A1-8047-3E38-14E2-5993EA75416A}"/>
              </a:ext>
            </a:extLst>
          </p:cNvPr>
          <p:cNvSpPr txBox="1"/>
          <p:nvPr/>
        </p:nvSpPr>
        <p:spPr>
          <a:xfrm>
            <a:off x="233115" y="5057132"/>
            <a:ext cx="3291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chemeClr val="bg1"/>
                </a:solidFill>
              </a:rPr>
              <a:t>Z danych ZUS wynika, że </a:t>
            </a:r>
            <a:r>
              <a:rPr lang="pl-PL" sz="1350" b="1" dirty="0">
                <a:solidFill>
                  <a:schemeClr val="bg1"/>
                </a:solidFill>
              </a:rPr>
              <a:t>liczba dni absencji chorobowej </a:t>
            </a:r>
            <a:r>
              <a:rPr lang="pl-PL" sz="1350" u="sng" dirty="0">
                <a:solidFill>
                  <a:schemeClr val="bg1"/>
                </a:solidFill>
              </a:rPr>
              <a:t>z tytułu opieki nad dzieckiem</a:t>
            </a:r>
            <a:r>
              <a:rPr lang="pl-PL" sz="1350" dirty="0">
                <a:solidFill>
                  <a:schemeClr val="bg1"/>
                </a:solidFill>
              </a:rPr>
              <a:t> przekroczyła </a:t>
            </a:r>
          </a:p>
          <a:p>
            <a:r>
              <a:rPr lang="pl-PL" sz="1350" b="1" dirty="0">
                <a:solidFill>
                  <a:schemeClr val="bg1"/>
                </a:solidFill>
              </a:rPr>
              <a:t>11 milionów </a:t>
            </a:r>
            <a:r>
              <a:rPr lang="pl-PL" sz="1350" dirty="0">
                <a:solidFill>
                  <a:schemeClr val="bg1"/>
                </a:solidFill>
              </a:rPr>
              <a:t>w 2024 roku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33F1FFA-095B-A79F-1137-0D9280F7FE51}"/>
              </a:ext>
            </a:extLst>
          </p:cNvPr>
          <p:cNvSpPr txBox="1"/>
          <p:nvPr/>
        </p:nvSpPr>
        <p:spPr>
          <a:xfrm>
            <a:off x="4814343" y="4944162"/>
            <a:ext cx="3577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50" dirty="0">
                <a:solidFill>
                  <a:schemeClr val="bg1"/>
                </a:solidFill>
              </a:rPr>
              <a:t>Największą liczbę zaświadczeń lekarskich wystawionych z powodu </a:t>
            </a:r>
          </a:p>
          <a:p>
            <a:pPr algn="r"/>
            <a:r>
              <a:rPr lang="pl-PL" sz="1350" u="sng" dirty="0">
                <a:solidFill>
                  <a:schemeClr val="bg1"/>
                </a:solidFill>
              </a:rPr>
              <a:t>choroby własnej </a:t>
            </a:r>
            <a:r>
              <a:rPr lang="pl-PL" sz="1350" dirty="0">
                <a:solidFill>
                  <a:schemeClr val="bg1"/>
                </a:solidFill>
              </a:rPr>
              <a:t>wydaje się z powodu </a:t>
            </a:r>
          </a:p>
          <a:p>
            <a:pPr algn="r"/>
            <a:r>
              <a:rPr lang="pl-PL" sz="1350" b="1" dirty="0">
                <a:solidFill>
                  <a:schemeClr val="bg1"/>
                </a:solidFill>
              </a:rPr>
              <a:t>ostrego zakażenia górnych dróg oddechowych o umiejscowieniu mnogim lub nieokreślonym </a:t>
            </a:r>
            <a:r>
              <a:rPr lang="pl-PL" sz="1350" dirty="0">
                <a:solidFill>
                  <a:schemeClr val="bg1"/>
                </a:solidFill>
              </a:rPr>
              <a:t>(ICD-10: J06)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EB736CE-723E-5970-97F6-C428CC47E52C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2A8634CF-EFBD-7577-3243-13E3066C7635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DD179DA7-B235-B30C-DE99-D6F332E5F2AB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O wpływie zanieczyszczenia powietrza ■ </a:t>
              </a:r>
              <a:r>
                <a:rPr lang="pl-PL" b="1" dirty="0">
                  <a:solidFill>
                    <a:schemeClr val="bg1"/>
                  </a:solidFill>
                </a:rPr>
                <a:t>NIE TYLKO UKŁAD ODDECHOWY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B15FCFD0-723A-0E5B-48AA-816F9E67FE19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35" name="Picture 2" descr="Vadamecum IMGW. Dekalog wakacyjny - IMGW-PIB">
                <a:extLst>
                  <a:ext uri="{FF2B5EF4-FFF2-40B4-BE49-F238E27FC236}">
                    <a16:creationId xmlns:a16="http://schemas.microsoft.com/office/drawing/2014/main" id="{C8162059-4480-607A-0025-AE57F7FAC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pole tekstowe 35">
                <a:extLst>
                  <a:ext uri="{FF2B5EF4-FFF2-40B4-BE49-F238E27FC236}">
                    <a16:creationId xmlns:a16="http://schemas.microsoft.com/office/drawing/2014/main" id="{DAF97654-B6A7-B1C4-0832-9075486346B0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2197044F-A4A7-CD26-15BB-5764A5F29BE2}"/>
              </a:ext>
            </a:extLst>
          </p:cNvPr>
          <p:cNvGrpSpPr/>
          <p:nvPr/>
        </p:nvGrpSpPr>
        <p:grpSpPr>
          <a:xfrm>
            <a:off x="198025" y="1003970"/>
            <a:ext cx="4430988" cy="3694004"/>
            <a:chOff x="132957" y="639164"/>
            <a:chExt cx="4430988" cy="3694004"/>
          </a:xfrm>
        </p:grpSpPr>
        <p:sp>
          <p:nvSpPr>
            <p:cNvPr id="26" name="Prostokąt: zaokrąglone rogi 25">
              <a:extLst>
                <a:ext uri="{FF2B5EF4-FFF2-40B4-BE49-F238E27FC236}">
                  <a16:creationId xmlns:a16="http://schemas.microsoft.com/office/drawing/2014/main" id="{3507C5CE-13D6-CF9D-248A-5A9AB0BE03FE}"/>
                </a:ext>
              </a:extLst>
            </p:cNvPr>
            <p:cNvSpPr/>
            <p:nvPr/>
          </p:nvSpPr>
          <p:spPr>
            <a:xfrm>
              <a:off x="132957" y="639164"/>
              <a:ext cx="4081498" cy="3694004"/>
            </a:xfrm>
            <a:prstGeom prst="roundRect">
              <a:avLst>
                <a:gd name="adj" fmla="val 3670"/>
              </a:avLst>
            </a:prstGeom>
            <a:solidFill>
              <a:srgbClr val="B7DF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Chmurka 8">
              <a:extLst>
                <a:ext uri="{FF2B5EF4-FFF2-40B4-BE49-F238E27FC236}">
                  <a16:creationId xmlns:a16="http://schemas.microsoft.com/office/drawing/2014/main" id="{EAE5A6B6-3EB0-045E-2F22-54587EE10856}"/>
                </a:ext>
              </a:extLst>
            </p:cNvPr>
            <p:cNvSpPr/>
            <p:nvPr/>
          </p:nvSpPr>
          <p:spPr>
            <a:xfrm>
              <a:off x="2236322" y="1811269"/>
              <a:ext cx="774516" cy="962936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Chmurka 6">
              <a:extLst>
                <a:ext uri="{FF2B5EF4-FFF2-40B4-BE49-F238E27FC236}">
                  <a16:creationId xmlns:a16="http://schemas.microsoft.com/office/drawing/2014/main" id="{636DFC06-1E96-3E3B-21D5-54AE5C8EA353}"/>
                </a:ext>
              </a:extLst>
            </p:cNvPr>
            <p:cNvSpPr/>
            <p:nvPr/>
          </p:nvSpPr>
          <p:spPr>
            <a:xfrm>
              <a:off x="2487492" y="1355023"/>
              <a:ext cx="1188720" cy="798573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6" name="Picture 2" descr="700+ Obese Kid Stock Illustrations, Royalty-Free Vector Graphics &amp; Clip Art  - iStock | Obesity, Obese boy, Fat">
              <a:extLst>
                <a:ext uri="{FF2B5EF4-FFF2-40B4-BE49-F238E27FC236}">
                  <a16:creationId xmlns:a16="http://schemas.microsoft.com/office/drawing/2014/main" id="{7219F346-946A-400B-1AB6-51D73D429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93" y="1250596"/>
              <a:ext cx="3950637" cy="2820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A9BCD9ED-1BDF-68BD-E1DB-74FA477A85E5}"/>
                </a:ext>
              </a:extLst>
            </p:cNvPr>
            <p:cNvSpPr txBox="1"/>
            <p:nvPr/>
          </p:nvSpPr>
          <p:spPr>
            <a:xfrm>
              <a:off x="193040" y="721636"/>
              <a:ext cx="2257697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400" b="0" i="0" dirty="0">
                  <a:solidFill>
                    <a:srgbClr val="444444"/>
                  </a:solidFill>
                  <a:effectLst/>
                </a:rPr>
                <a:t>Według Polskiego Towarzystwa Leczenia Otyłości, w Polsce </a:t>
              </a:r>
              <a:r>
                <a:rPr lang="pl-PL" sz="1400" b="1" i="0" dirty="0">
                  <a:solidFill>
                    <a:srgbClr val="444444"/>
                  </a:solidFill>
                  <a:effectLst/>
                </a:rPr>
                <a:t>nadwaga lub otyłość </a:t>
              </a:r>
              <a:r>
                <a:rPr lang="pl-PL" sz="1400" b="0" i="0" dirty="0">
                  <a:solidFill>
                    <a:srgbClr val="444444"/>
                  </a:solidFill>
                  <a:effectLst/>
                </a:rPr>
                <a:t>występują u </a:t>
              </a:r>
              <a:r>
                <a:rPr lang="pl-PL" sz="1400" dirty="0">
                  <a:solidFill>
                    <a:schemeClr val="accent1"/>
                  </a:solidFill>
                </a:rPr>
                <a:t>18,5% chłopców</a:t>
              </a:r>
              <a:r>
                <a:rPr lang="pl-PL" sz="1400" dirty="0"/>
                <a:t> i </a:t>
              </a:r>
              <a:r>
                <a:rPr lang="pl-PL" sz="1400" dirty="0">
                  <a:solidFill>
                    <a:srgbClr val="FF6699"/>
                  </a:solidFill>
                </a:rPr>
                <a:t>14,3% dziewcząt </a:t>
              </a:r>
            </a:p>
            <a:p>
              <a:r>
                <a:rPr lang="pl-PL" sz="1400" dirty="0"/>
                <a:t>w wieku </a:t>
              </a:r>
            </a:p>
            <a:p>
              <a:r>
                <a:rPr lang="pl-PL" sz="1400" dirty="0"/>
                <a:t>szkolnym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ABB41C3E-6DC3-36B6-4A1A-788BACC83E90}"/>
                </a:ext>
              </a:extLst>
            </p:cNvPr>
            <p:cNvSpPr txBox="1"/>
            <p:nvPr/>
          </p:nvSpPr>
          <p:spPr>
            <a:xfrm>
              <a:off x="236469" y="3727785"/>
              <a:ext cx="34853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b="1" i="0" u="none" strike="noStrike" dirty="0">
                  <a:solidFill>
                    <a:srgbClr val="F79C3C"/>
                  </a:solidFill>
                  <a:effectLst/>
                  <a:latin typeface="+mj-lt"/>
                  <a:hlinkClick r:id="rId6" tooltip="Persistent link using digital object identifier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https://doi.org/10.1016/j.envpol.2023.122217</a:t>
              </a:r>
              <a:endParaRPr lang="pl-PL" sz="1200" b="1" dirty="0">
                <a:solidFill>
                  <a:srgbClr val="F79C3C"/>
                </a:solidFill>
                <a:latin typeface="+mj-lt"/>
              </a:endParaRP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7851AED1-A9D2-9039-CDD3-CCBBD81A18F9}"/>
                </a:ext>
              </a:extLst>
            </p:cNvPr>
            <p:cNvSpPr txBox="1"/>
            <p:nvPr/>
          </p:nvSpPr>
          <p:spPr>
            <a:xfrm>
              <a:off x="2761754" y="786978"/>
              <a:ext cx="18021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sz="1300" b="1" dirty="0">
                  <a:solidFill>
                    <a:srgbClr val="E66965"/>
                  </a:solidFill>
                </a:rPr>
                <a:t>↑</a:t>
              </a:r>
              <a:r>
                <a:rPr lang="pl-PL" sz="1300" dirty="0">
                  <a:solidFill>
                    <a:srgbClr val="E66965"/>
                  </a:solidFill>
                </a:rPr>
                <a:t> reakcji stanu zapalnego </a:t>
              </a:r>
            </a:p>
            <a:p>
              <a:r>
                <a:rPr lang="pl-PL" sz="1300" b="1" dirty="0"/>
                <a:t>↑ </a:t>
              </a:r>
              <a:r>
                <a:rPr lang="pl-PL" sz="1300" dirty="0"/>
                <a:t>wydzielenia hormonów </a:t>
              </a:r>
              <a:r>
                <a:rPr lang="pl-PL" sz="1300" b="1" dirty="0">
                  <a:solidFill>
                    <a:srgbClr val="0070C0"/>
                  </a:solidFill>
                </a:rPr>
                <a:t>osłabiających działanie </a:t>
              </a:r>
            </a:p>
            <a:p>
              <a:r>
                <a:rPr lang="pl-PL" sz="1300" b="1" dirty="0">
                  <a:solidFill>
                    <a:srgbClr val="0070C0"/>
                  </a:solidFill>
                </a:rPr>
                <a:t>insuliny</a:t>
              </a: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54EEA2D-964E-AC5A-5496-5F35A5EA1664}"/>
                </a:ext>
              </a:extLst>
            </p:cNvPr>
            <p:cNvSpPr txBox="1"/>
            <p:nvPr/>
          </p:nvSpPr>
          <p:spPr>
            <a:xfrm>
              <a:off x="195217" y="3933058"/>
              <a:ext cx="43086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000" dirty="0">
                  <a:solidFill>
                    <a:schemeClr val="bg1"/>
                  </a:solidFill>
                </a:rPr>
                <a:t>badanie na próbie 46 tys. katalońskich dzieci w wieku 2-17 lat (2011-2018) </a:t>
              </a: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BEB715BC-B4A8-33CA-AA7C-BBEF8D2644AE}"/>
              </a:ext>
            </a:extLst>
          </p:cNvPr>
          <p:cNvGrpSpPr/>
          <p:nvPr/>
        </p:nvGrpSpPr>
        <p:grpSpPr>
          <a:xfrm>
            <a:off x="4400140" y="1005174"/>
            <a:ext cx="4074495" cy="3679778"/>
            <a:chOff x="4681766" y="1127446"/>
            <a:chExt cx="4074495" cy="3581624"/>
          </a:xfrm>
        </p:grpSpPr>
        <p:sp>
          <p:nvSpPr>
            <p:cNvPr id="29" name="Prostokąt: zaokrąglone rogi 28">
              <a:extLst>
                <a:ext uri="{FF2B5EF4-FFF2-40B4-BE49-F238E27FC236}">
                  <a16:creationId xmlns:a16="http://schemas.microsoft.com/office/drawing/2014/main" id="{6B7D8545-C145-0A96-8A85-82C0686E1C14}"/>
                </a:ext>
              </a:extLst>
            </p:cNvPr>
            <p:cNvSpPr/>
            <p:nvPr/>
          </p:nvSpPr>
          <p:spPr>
            <a:xfrm>
              <a:off x="4681766" y="1127446"/>
              <a:ext cx="4074495" cy="3581624"/>
            </a:xfrm>
            <a:prstGeom prst="roundRect">
              <a:avLst>
                <a:gd name="adj" fmla="val 3618"/>
              </a:avLst>
            </a:prstGeom>
            <a:solidFill>
              <a:srgbClr val="82C7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FB2F8040-1593-4934-D977-EF37716BA023}"/>
                </a:ext>
              </a:extLst>
            </p:cNvPr>
            <p:cNvSpPr txBox="1"/>
            <p:nvPr/>
          </p:nvSpPr>
          <p:spPr>
            <a:xfrm>
              <a:off x="4882052" y="2652100"/>
              <a:ext cx="28919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sz="1300" b="1" dirty="0">
                  <a:solidFill>
                    <a:srgbClr val="E66965"/>
                  </a:solidFill>
                </a:rPr>
                <a:t>↑</a:t>
              </a:r>
              <a:r>
                <a:rPr lang="pl-PL" sz="1300" dirty="0">
                  <a:solidFill>
                    <a:srgbClr val="E66965"/>
                  </a:solidFill>
                </a:rPr>
                <a:t> reakcji stanu                          zapalnego </a:t>
              </a:r>
            </a:p>
            <a:p>
              <a:pPr>
                <a:spcAft>
                  <a:spcPts val="600"/>
                </a:spcAft>
              </a:pPr>
              <a:r>
                <a:rPr lang="pl-PL" sz="1300" b="1" dirty="0"/>
                <a:t>↑ </a:t>
              </a:r>
              <a:r>
                <a:rPr lang="pl-PL" sz="1300" b="1" dirty="0">
                  <a:solidFill>
                    <a:srgbClr val="0070C0"/>
                  </a:solidFill>
                </a:rPr>
                <a:t>obciążenia układu neurologicznego                             </a:t>
              </a:r>
              <a:r>
                <a:rPr lang="pl-PL" sz="1300" dirty="0"/>
                <a:t>i</a:t>
              </a:r>
              <a:r>
                <a:rPr lang="pl-PL" sz="1300" b="1" dirty="0"/>
                <a:t> </a:t>
              </a:r>
              <a:r>
                <a:rPr lang="pl-PL" sz="1300" dirty="0"/>
                <a:t>wydzielenia hormonów </a:t>
              </a:r>
              <a:r>
                <a:rPr lang="pl-PL" sz="1300" b="1" dirty="0">
                  <a:solidFill>
                    <a:srgbClr val="0070C0"/>
                  </a:solidFill>
                </a:rPr>
                <a:t>stresu</a:t>
              </a:r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589942C-C89C-FF50-2458-282B6A256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1379" t="11851" r="32000" b="60909"/>
            <a:stretch>
              <a:fillRect/>
            </a:stretch>
          </p:blipFill>
          <p:spPr>
            <a:xfrm>
              <a:off x="4985577" y="1250596"/>
              <a:ext cx="1189735" cy="1369563"/>
            </a:xfrm>
            <a:prstGeom prst="roundRect">
              <a:avLst>
                <a:gd name="adj" fmla="val 9000"/>
              </a:avLst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ACE81C28-BA38-51EE-9476-5A261B0DF78C}"/>
                </a:ext>
              </a:extLst>
            </p:cNvPr>
            <p:cNvSpPr txBox="1"/>
            <p:nvPr/>
          </p:nvSpPr>
          <p:spPr>
            <a:xfrm>
              <a:off x="5781040" y="1195182"/>
              <a:ext cx="2891992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/>
              <a:r>
                <a:rPr lang="pl-PL" sz="1400" i="0" dirty="0">
                  <a:solidFill>
                    <a:srgbClr val="1B1B1B"/>
                  </a:solidFill>
                  <a:effectLst/>
                  <a:latin typeface="+mj-lt"/>
                </a:rPr>
                <a:t>Z raportu SWPS, RESQL                        i UNIQUA wynika, że </a:t>
              </a:r>
              <a:r>
                <a:rPr lang="pl-PL" sz="1400" b="1" i="0" dirty="0">
                  <a:solidFill>
                    <a:srgbClr val="1B1B1B"/>
                  </a:solidFill>
                  <a:effectLst/>
                  <a:latin typeface="+mj-lt"/>
                </a:rPr>
                <a:t>62% uczniów polskich szkół </a:t>
              </a:r>
              <a:r>
                <a:rPr lang="pl-PL" sz="1400" i="0" dirty="0">
                  <a:solidFill>
                    <a:srgbClr val="1B1B1B"/>
                  </a:solidFill>
                  <a:effectLst/>
                  <a:latin typeface="+mj-lt"/>
                </a:rPr>
                <a:t>ponadpodstawowych doświadcza </a:t>
              </a:r>
              <a:r>
                <a:rPr lang="pl-PL" sz="1400" b="1" i="0" dirty="0">
                  <a:solidFill>
                    <a:srgbClr val="1B1B1B"/>
                  </a:solidFill>
                  <a:effectLst/>
                  <a:latin typeface="+mj-lt"/>
                </a:rPr>
                <a:t>przemocy rówieśniczej </a:t>
              </a:r>
              <a:r>
                <a:rPr lang="pl-PL" sz="1400" i="0" dirty="0">
                  <a:solidFill>
                    <a:srgbClr val="1B1B1B"/>
                  </a:solidFill>
                  <a:effectLst/>
                  <a:latin typeface="+mj-lt"/>
                </a:rPr>
                <a:t>przynajmniej czasami, a 61% było jej świadkami w ostatnich miesiącach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78B3D69C-3327-538D-0432-CAD589D15541}"/>
                </a:ext>
              </a:extLst>
            </p:cNvPr>
            <p:cNvSpPr txBox="1"/>
            <p:nvPr/>
          </p:nvSpPr>
          <p:spPr>
            <a:xfrm>
              <a:off x="4855275" y="3792651"/>
              <a:ext cx="354468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l-PL" sz="1200" b="1" i="0" u="sng" dirty="0">
                  <a:solidFill>
                    <a:srgbClr val="F79C3C"/>
                  </a:solidFill>
                  <a:effectLst/>
                  <a:latin typeface="+mj-lt"/>
                </a:rPr>
                <a:t>https://doi.org/10.1186/s40621-024-00512-6</a:t>
              </a:r>
              <a:endParaRPr lang="pl-PL" sz="1200" b="1" u="sng" dirty="0">
                <a:solidFill>
                  <a:srgbClr val="F79C3C"/>
                </a:solidFill>
                <a:latin typeface="+mj-lt"/>
              </a:endParaRPr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83E6DA1D-37E8-4E55-E68D-CC681C8E4FBF}"/>
                </a:ext>
              </a:extLst>
            </p:cNvPr>
            <p:cNvSpPr txBox="1"/>
            <p:nvPr/>
          </p:nvSpPr>
          <p:spPr>
            <a:xfrm>
              <a:off x="4855275" y="4062898"/>
              <a:ext cx="38482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000" dirty="0">
                  <a:solidFill>
                    <a:schemeClr val="bg1"/>
                  </a:solidFill>
                </a:rPr>
                <a:t>badanie na próbie uczniów niemal 3000 placówek (szkoła podstawowa i średnia) ze stanu Minnesota za lata 2008-2011, niemal 3.5 mln uczniów</a:t>
              </a:r>
            </a:p>
          </p:txBody>
        </p:sp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ED1C6984-7A77-0C6F-12C6-6A2BD92918F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193" t="10913" r="35167" b="59467"/>
          <a:stretch>
            <a:fillRect/>
          </a:stretch>
        </p:blipFill>
        <p:spPr>
          <a:xfrm>
            <a:off x="3564312" y="4928687"/>
            <a:ext cx="1166801" cy="1311740"/>
          </a:xfrm>
          <a:prstGeom prst="roundRect">
            <a:avLst>
              <a:gd name="adj" fmla="val 6834"/>
            </a:avLst>
          </a:prstGeom>
        </p:spPr>
      </p:pic>
      <p:sp>
        <p:nvSpPr>
          <p:cNvPr id="43" name="Prostokąt: zaokrąglone rogi 42">
            <a:extLst>
              <a:ext uri="{FF2B5EF4-FFF2-40B4-BE49-F238E27FC236}">
                <a16:creationId xmlns:a16="http://schemas.microsoft.com/office/drawing/2014/main" id="{FCCC8E13-AC8E-5062-D9CC-FEB1EA666ECD}"/>
              </a:ext>
            </a:extLst>
          </p:cNvPr>
          <p:cNvSpPr/>
          <p:nvPr/>
        </p:nvSpPr>
        <p:spPr>
          <a:xfrm>
            <a:off x="8591692" y="1012515"/>
            <a:ext cx="3402283" cy="5364917"/>
          </a:xfrm>
          <a:prstGeom prst="roundRect">
            <a:avLst>
              <a:gd name="adj" fmla="val 3670"/>
            </a:avLst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DAFA8BB1-9A1F-405B-947C-177E2C720C55}"/>
              </a:ext>
            </a:extLst>
          </p:cNvPr>
          <p:cNvSpPr txBox="1"/>
          <p:nvPr/>
        </p:nvSpPr>
        <p:spPr>
          <a:xfrm>
            <a:off x="8591691" y="1336449"/>
            <a:ext cx="33137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/>
            <a:r>
              <a:rPr lang="pl-PL" sz="1400" i="0" dirty="0">
                <a:solidFill>
                  <a:srgbClr val="1B1B1B"/>
                </a:solidFill>
                <a:effectLst/>
                <a:latin typeface="+mj-lt"/>
              </a:rPr>
              <a:t>Według Raportu Rzecznika Praw Dziecka dot. jakości życia dzieci                   i młodzieży w obszarze 1 – środowisko szkolne </a:t>
            </a:r>
            <a:r>
              <a:rPr lang="pl-PL" sz="1400" b="1" i="0" dirty="0">
                <a:solidFill>
                  <a:srgbClr val="1B1B1B"/>
                </a:solidFill>
                <a:effectLst/>
                <a:latin typeface="+mj-lt"/>
              </a:rPr>
              <a:t>coraz więcej dzieci ma problemy z koncentracją</a:t>
            </a:r>
          </a:p>
          <a:p>
            <a:pPr algn="r" fontAlgn="auto"/>
            <a:r>
              <a:rPr lang="pl-PL" sz="1400" b="1" i="0" dirty="0">
                <a:solidFill>
                  <a:srgbClr val="1B1B1B"/>
                </a:solidFill>
                <a:effectLst/>
                <a:latin typeface="+mj-lt"/>
              </a:rPr>
              <a:t>w czasie zajęć szkolnych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948846-376C-FD4F-1C7F-BB9792110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27559" b="12975"/>
          <a:stretch>
            <a:fillRect/>
          </a:stretch>
        </p:blipFill>
        <p:spPr bwMode="auto">
          <a:xfrm>
            <a:off x="8741336" y="2926415"/>
            <a:ext cx="3102993" cy="1888069"/>
          </a:xfrm>
          <a:prstGeom prst="roundRect">
            <a:avLst>
              <a:gd name="adj" fmla="val 59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pole tekstowe 45">
            <a:extLst>
              <a:ext uri="{FF2B5EF4-FFF2-40B4-BE49-F238E27FC236}">
                <a16:creationId xmlns:a16="http://schemas.microsoft.com/office/drawing/2014/main" id="{3C5718CE-5BBD-B954-F22B-992E3DCA868B}"/>
              </a:ext>
            </a:extLst>
          </p:cNvPr>
          <p:cNvSpPr txBox="1"/>
          <p:nvPr/>
        </p:nvSpPr>
        <p:spPr>
          <a:xfrm>
            <a:off x="8735283" y="4965016"/>
            <a:ext cx="3222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10" tooltip="Trwałe łącze wykorzystujące cyfrowy identyfikator obiektu"/>
              </a:rPr>
              <a:t>https://doi.org/10.1016/j.envres.2025.121148</a:t>
            </a:r>
            <a:endParaRPr lang="pl-PL" sz="1200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781D5EF3-0F7D-2F80-638C-0C142BEEEADB}"/>
              </a:ext>
            </a:extLst>
          </p:cNvPr>
          <p:cNvSpPr txBox="1"/>
          <p:nvPr/>
        </p:nvSpPr>
        <p:spPr>
          <a:xfrm>
            <a:off x="8753876" y="5242015"/>
            <a:ext cx="3016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badanie na </a:t>
            </a:r>
            <a:r>
              <a:rPr lang="pl-PL" sz="1000" dirty="0" err="1">
                <a:solidFill>
                  <a:schemeClr val="bg1"/>
                </a:solidFill>
              </a:rPr>
              <a:t>kohortowe</a:t>
            </a:r>
            <a:r>
              <a:rPr lang="pl-PL" sz="1000" dirty="0">
                <a:solidFill>
                  <a:schemeClr val="bg1"/>
                </a:solidFill>
              </a:rPr>
              <a:t> 1265 dzieci urodzonych w Nowej Zelandii w 1977 roku – obserwacja warunków życia i wyników edukacyjnych do 16 roku życia</a:t>
            </a:r>
          </a:p>
        </p:txBody>
      </p:sp>
    </p:spTree>
    <p:extLst>
      <p:ext uri="{BB962C8B-B14F-4D97-AF65-F5344CB8AC3E}">
        <p14:creationId xmlns:p14="http://schemas.microsoft.com/office/powerpoint/2010/main" val="162293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C68D4B-F821-BDF4-CC8C-DEAFF2F1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2EE4EE3-018B-44BF-960A-7B2F2AE8BB51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256CDCFA-777D-8AF6-5A85-C7BBB3EAFEC2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2D5D33E-66B0-F9CA-B3CE-8EB9009E9EC2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E7C7D2DD-6454-A121-CD03-B99CBCFAB4BE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11" name="Picture 2" descr="Vadamecum IMGW. Dekalog wakacyjny - IMGW-PIB">
                <a:extLst>
                  <a:ext uri="{FF2B5EF4-FFF2-40B4-BE49-F238E27FC236}">
                    <a16:creationId xmlns:a16="http://schemas.microsoft.com/office/drawing/2014/main" id="{77EF52A5-3306-7CA4-2363-8248386D1D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C628D1B1-B9BF-49B1-F701-C0F4849179BD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C01BF90-B632-2A0E-5DDD-B8C25B3A9332}"/>
              </a:ext>
            </a:extLst>
          </p:cNvPr>
          <p:cNvGrpSpPr/>
          <p:nvPr/>
        </p:nvGrpSpPr>
        <p:grpSpPr>
          <a:xfrm>
            <a:off x="493254" y="2245698"/>
            <a:ext cx="10952618" cy="3242704"/>
            <a:chOff x="493254" y="1597998"/>
            <a:chExt cx="10952618" cy="3242704"/>
          </a:xfrm>
        </p:grpSpPr>
        <p:sp>
          <p:nvSpPr>
            <p:cNvPr id="4" name="Tytuł 1">
              <a:extLst>
                <a:ext uri="{FF2B5EF4-FFF2-40B4-BE49-F238E27FC236}">
                  <a16:creationId xmlns:a16="http://schemas.microsoft.com/office/drawing/2014/main" id="{16E1287A-FE27-B5BD-40A8-4A65799D0574}"/>
                </a:ext>
              </a:extLst>
            </p:cNvPr>
            <p:cNvSpPr txBox="1">
              <a:spLocks/>
            </p:cNvSpPr>
            <p:nvPr/>
          </p:nvSpPr>
          <p:spPr>
            <a:xfrm>
              <a:off x="493254" y="1868901"/>
              <a:ext cx="10952618" cy="2971801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r">
                <a:lnSpc>
                  <a:spcPct val="160000"/>
                </a:lnSpc>
                <a:spcBef>
                  <a:spcPts val="2400"/>
                </a:spcBef>
                <a:spcAft>
                  <a:spcPts val="1800"/>
                </a:spcAft>
              </a:pPr>
              <a:r>
                <a:rPr lang="pl-PL" sz="4900" b="1" spc="100" dirty="0">
                  <a:solidFill>
                    <a:schemeClr val="tx2"/>
                  </a:solidFill>
                </a:rPr>
                <a:t>Problemy biorą się z powietrza</a:t>
              </a:r>
              <a:br>
                <a:rPr lang="pl-PL" sz="4900" b="1" spc="100" dirty="0">
                  <a:solidFill>
                    <a:schemeClr val="tx2"/>
                  </a:solidFill>
                </a:rPr>
              </a:br>
              <a:endParaRPr lang="pl-PL" sz="4900" b="1" spc="1500" dirty="0">
                <a:solidFill>
                  <a:srgbClr val="28D4C3"/>
                </a:solidFill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D54CE5E7-8B20-E8CB-07DD-EE4D4C9F1FB2}"/>
                </a:ext>
              </a:extLst>
            </p:cNvPr>
            <p:cNvSpPr txBox="1"/>
            <p:nvPr/>
          </p:nvSpPr>
          <p:spPr>
            <a:xfrm>
              <a:off x="5349872" y="1597998"/>
              <a:ext cx="6096000" cy="851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  <a:spcBef>
                  <a:spcPts val="600"/>
                </a:spcBef>
              </a:pPr>
              <a:r>
                <a:rPr lang="pl-PL" sz="4900" b="1" u="sng" cap="small" spc="2500" dirty="0">
                  <a:solidFill>
                    <a:srgbClr val="28D4C3"/>
                  </a:solidFill>
                  <a:latin typeface="+mj-lt"/>
                </a:rPr>
                <a:t>zdrowie</a:t>
              </a:r>
              <a:r>
                <a:rPr lang="pl-PL" sz="4900" b="1" spc="1500" dirty="0">
                  <a:solidFill>
                    <a:srgbClr val="28D4C3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27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9F1EA5-13F4-F252-6923-C7415DEEC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a 36">
            <a:extLst>
              <a:ext uri="{FF2B5EF4-FFF2-40B4-BE49-F238E27FC236}">
                <a16:creationId xmlns:a16="http://schemas.microsoft.com/office/drawing/2014/main" id="{76A95C06-F969-868D-65A9-3E3D57C1F74F}"/>
              </a:ext>
            </a:extLst>
          </p:cNvPr>
          <p:cNvGrpSpPr/>
          <p:nvPr/>
        </p:nvGrpSpPr>
        <p:grpSpPr>
          <a:xfrm>
            <a:off x="658693" y="1039660"/>
            <a:ext cx="8360461" cy="5103194"/>
            <a:chOff x="658693" y="1202870"/>
            <a:chExt cx="8360461" cy="510319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A8B76C3-2574-7D32-70CA-37F0C21B83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6"/>
            <a:stretch>
              <a:fillRect/>
            </a:stretch>
          </p:blipFill>
          <p:spPr bwMode="auto">
            <a:xfrm>
              <a:off x="658693" y="3851313"/>
              <a:ext cx="3974155" cy="2454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7BFA3F2E-E49A-FDF2-86B4-B3131A5E0D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8"/>
            <a:stretch>
              <a:fillRect/>
            </a:stretch>
          </p:blipFill>
          <p:spPr bwMode="auto">
            <a:xfrm>
              <a:off x="658693" y="1211507"/>
              <a:ext cx="3974155" cy="25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lean Air Hub | Global Action Plan">
              <a:extLst>
                <a:ext uri="{FF2B5EF4-FFF2-40B4-BE49-F238E27FC236}">
                  <a16:creationId xmlns:a16="http://schemas.microsoft.com/office/drawing/2014/main" id="{60FC282F-7A75-E5D0-2F57-F1F4822CB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594" y="5834742"/>
              <a:ext cx="367355" cy="38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ADF847C3-E238-EBA0-BBD2-88B17B1578DF}"/>
                </a:ext>
              </a:extLst>
            </p:cNvPr>
            <p:cNvSpPr txBox="1"/>
            <p:nvPr/>
          </p:nvSpPr>
          <p:spPr>
            <a:xfrm>
              <a:off x="4894967" y="4132776"/>
              <a:ext cx="3999315" cy="192360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endParaRPr lang="pl-PL" sz="300" b="1" i="1" dirty="0">
                <a:solidFill>
                  <a:srgbClr val="39EFF3"/>
                </a:solidFill>
              </a:endParaRPr>
            </a:p>
            <a:p>
              <a:r>
                <a:rPr lang="pl-PL" sz="2400" b="1" i="1" dirty="0">
                  <a:solidFill>
                    <a:schemeClr val="accent2"/>
                  </a:solidFill>
                </a:rPr>
                <a:t>KAŻDY</a:t>
              </a:r>
            </a:p>
            <a:p>
              <a:r>
                <a:rPr lang="pl-PL" sz="2400" b="1" i="1" dirty="0">
                  <a:solidFill>
                    <a:schemeClr val="accent2"/>
                  </a:solidFill>
                </a:rPr>
                <a:t>ODDYCHA </a:t>
              </a:r>
            </a:p>
            <a:p>
              <a:r>
                <a:rPr lang="pl-PL" sz="2400" b="1" i="1" dirty="0">
                  <a:solidFill>
                    <a:schemeClr val="accent2"/>
                  </a:solidFill>
                </a:rPr>
                <a:t>NA SWÓJ </a:t>
              </a:r>
              <a:r>
                <a:rPr lang="pl-PL" sz="2400" b="1" i="1" dirty="0">
                  <a:solidFill>
                    <a:srgbClr val="F79C3C"/>
                  </a:solidFill>
                </a:rPr>
                <a:t>KOSZT</a:t>
              </a:r>
            </a:p>
            <a:p>
              <a:endParaRPr lang="pl-PL" sz="2400" b="1" i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r"/>
              <a:r>
                <a:rPr lang="pl-PL" sz="2000" b="1" i="1" dirty="0">
                  <a:solidFill>
                    <a:schemeClr val="accent1">
                      <a:lumMod val="75000"/>
                    </a:schemeClr>
                  </a:solidFill>
                </a:rPr>
                <a:t>JEST ON NAJWIĘKSZY U DZIECI </a:t>
              </a:r>
              <a:endParaRPr lang="pl-PL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8" name="Grafika 27" descr="Usta z wypełnieniem pełnym">
              <a:extLst>
                <a:ext uri="{FF2B5EF4-FFF2-40B4-BE49-F238E27FC236}">
                  <a16:creationId xmlns:a16="http://schemas.microsoft.com/office/drawing/2014/main" id="{243C75A9-F114-CBF7-A20D-30DC34B9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24558" y="3738616"/>
              <a:ext cx="1177452" cy="1177452"/>
            </a:xfrm>
            <a:prstGeom prst="rect">
              <a:avLst/>
            </a:prstGeom>
          </p:spPr>
        </p:pic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214B6991-4968-56A6-D9C9-BE373744C1D4}"/>
                </a:ext>
              </a:extLst>
            </p:cNvPr>
            <p:cNvGrpSpPr/>
            <p:nvPr/>
          </p:nvGrpSpPr>
          <p:grpSpPr>
            <a:xfrm>
              <a:off x="4674089" y="1202870"/>
              <a:ext cx="4337876" cy="2578943"/>
              <a:chOff x="4674089" y="1202924"/>
              <a:chExt cx="4343074" cy="2591609"/>
            </a:xfrm>
          </p:grpSpPr>
          <p:pic>
            <p:nvPicPr>
              <p:cNvPr id="4" name="Obraz 3">
                <a:extLst>
                  <a:ext uri="{FF2B5EF4-FFF2-40B4-BE49-F238E27FC236}">
                    <a16:creationId xmlns:a16="http://schemas.microsoft.com/office/drawing/2014/main" id="{23FC1488-5FB3-B317-EE58-7242AB73B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2000" t="14921" r="32500" b="66094"/>
              <a:stretch>
                <a:fillRect/>
              </a:stretch>
            </p:blipFill>
            <p:spPr>
              <a:xfrm>
                <a:off x="4691985" y="1206020"/>
                <a:ext cx="4325177" cy="2588513"/>
              </a:xfrm>
              <a:prstGeom prst="rect">
                <a:avLst/>
              </a:prstGeom>
              <a:ln w="19050">
                <a:solidFill>
                  <a:schemeClr val="accent3"/>
                </a:solidFill>
              </a:ln>
            </p:spPr>
          </p:pic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CAB42A63-6E4E-2903-7548-AAC17C7CB87A}"/>
                  </a:ext>
                </a:extLst>
              </p:cNvPr>
              <p:cNvSpPr/>
              <p:nvPr/>
            </p:nvSpPr>
            <p:spPr>
              <a:xfrm>
                <a:off x="6764097" y="1202924"/>
                <a:ext cx="1712237" cy="183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360872FA-ABA6-2B99-5F14-3F2724AA764C}"/>
                  </a:ext>
                </a:extLst>
              </p:cNvPr>
              <p:cNvSpPr txBox="1"/>
              <p:nvPr/>
            </p:nvSpPr>
            <p:spPr>
              <a:xfrm>
                <a:off x="4674089" y="1206020"/>
                <a:ext cx="1600251" cy="864000"/>
              </a:xfrm>
              <a:prstGeom prst="rect">
                <a:avLst/>
              </a:prstGeom>
              <a:solidFill>
                <a:srgbClr val="40ACED"/>
              </a:solidFill>
            </p:spPr>
            <p:txBody>
              <a:bodyPr wrap="square" rtlCol="0">
                <a:spAutoFit/>
              </a:bodyPr>
              <a:lstStyle/>
              <a:p>
                <a:endParaRPr lang="pl-PL" dirty="0"/>
              </a:p>
            </p:txBody>
          </p:sp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C4BD9C9E-FAE3-4FC3-020D-5246ADE7E3DD}"/>
                  </a:ext>
                </a:extLst>
              </p:cNvPr>
              <p:cNvSpPr txBox="1"/>
              <p:nvPr/>
            </p:nvSpPr>
            <p:spPr>
              <a:xfrm>
                <a:off x="4725159" y="1206020"/>
                <a:ext cx="149811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00" b="1" dirty="0">
                    <a:solidFill>
                      <a:srgbClr val="F79C3C"/>
                    </a:solidFill>
                  </a:rPr>
                  <a:t>ILOŚĆ POWIETRZA                </a:t>
                </a:r>
                <a:r>
                  <a:rPr lang="pl-PL" sz="1300" b="1" dirty="0"/>
                  <a:t>W PRZELICZENIU NA </a:t>
                </a:r>
                <a:r>
                  <a:rPr lang="pl-PL" sz="1300" b="1" dirty="0">
                    <a:solidFill>
                      <a:schemeClr val="bg1"/>
                    </a:solidFill>
                  </a:rPr>
                  <a:t>MASĘ CIAŁA</a:t>
                </a:r>
              </a:p>
            </p:txBody>
          </p:sp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AEC02D0D-D95F-CBE9-D125-080EE9EADE47}"/>
                  </a:ext>
                </a:extLst>
              </p:cNvPr>
              <p:cNvSpPr/>
              <p:nvPr/>
            </p:nvSpPr>
            <p:spPr>
              <a:xfrm>
                <a:off x="7674864" y="2704116"/>
                <a:ext cx="1342299" cy="1069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8" name="Obraz 7">
                <a:extLst>
                  <a:ext uri="{FF2B5EF4-FFF2-40B4-BE49-F238E27FC236}">
                    <a16:creationId xmlns:a16="http://schemas.microsoft.com/office/drawing/2014/main" id="{791B7BD8-4534-A79E-B6EE-B3093A199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56773" t="21777" r="32500" b="68713"/>
              <a:stretch>
                <a:fillRect/>
              </a:stretch>
            </p:blipFill>
            <p:spPr>
              <a:xfrm>
                <a:off x="8349612" y="3118911"/>
                <a:ext cx="621890" cy="620178"/>
              </a:xfrm>
              <a:prstGeom prst="rect">
                <a:avLst/>
              </a:prstGeom>
            </p:spPr>
          </p:pic>
        </p:grp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3637103-C6EE-D038-60ED-A829F3E2E8B6}"/>
                </a:ext>
              </a:extLst>
            </p:cNvPr>
            <p:cNvSpPr/>
            <p:nvPr/>
          </p:nvSpPr>
          <p:spPr>
            <a:xfrm>
              <a:off x="4674089" y="3884755"/>
              <a:ext cx="4345065" cy="2415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240B4CB2-D627-B692-1760-29623B888B75}"/>
                </a:ext>
              </a:extLst>
            </p:cNvPr>
            <p:cNvSpPr/>
            <p:nvPr/>
          </p:nvSpPr>
          <p:spPr>
            <a:xfrm>
              <a:off x="4689132" y="3854394"/>
              <a:ext cx="4330022" cy="2448588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5" name="Obraz 34">
            <a:extLst>
              <a:ext uri="{FF2B5EF4-FFF2-40B4-BE49-F238E27FC236}">
                <a16:creationId xmlns:a16="http://schemas.microsoft.com/office/drawing/2014/main" id="{6B71BF14-412E-D160-56C9-AD11D54D5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3786" y="2231223"/>
            <a:ext cx="2497972" cy="2399798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CD14F7AF-A2BB-B8F7-A3BA-143B1A057DF0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39D98119-7D12-7B6D-766C-790332AA7DA3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Z każdym oddechem w drodze do szkoły ■ </a:t>
              </a:r>
              <a:r>
                <a:rPr lang="pl-PL" b="1" dirty="0">
                  <a:solidFill>
                    <a:schemeClr val="bg1"/>
                  </a:solidFill>
                </a:rPr>
                <a:t>NIESELEKTYWNIE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27AA4E58-BF84-CD73-30E2-5EC7E4BEB4D2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3" name="Picture 2" descr="Vadamecum IMGW. Dekalog wakacyjny - IMGW-PIB">
                <a:extLst>
                  <a:ext uri="{FF2B5EF4-FFF2-40B4-BE49-F238E27FC236}">
                    <a16:creationId xmlns:a16="http://schemas.microsoft.com/office/drawing/2014/main" id="{3C0A1284-1A7F-2A24-B8B7-E4744322EA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0B74498B-001A-A240-FEF5-4DCA680BEEBB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92D311C-25F8-CBD8-DC63-08D1351CA484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</p:spTree>
    <p:extLst>
      <p:ext uri="{BB962C8B-B14F-4D97-AF65-F5344CB8AC3E}">
        <p14:creationId xmlns:p14="http://schemas.microsoft.com/office/powerpoint/2010/main" val="119674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A37FF7-C656-A8F2-EA84-E2B38AD4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051B6E6-6D7F-1FF7-F58E-90437B3B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pic>
        <p:nvPicPr>
          <p:cNvPr id="52" name="Obraz 51" descr="Obraz zawierający tekst, diagram, linia, Czcionka&#10;&#10;Opis wygenerowany automatycznie">
            <a:extLst>
              <a:ext uri="{FF2B5EF4-FFF2-40B4-BE49-F238E27FC236}">
                <a16:creationId xmlns:a16="http://schemas.microsoft.com/office/drawing/2014/main" id="{E65C8000-C97A-D62B-2FFF-E8E1285E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t="2934" r="1064" b="5403"/>
          <a:stretch/>
        </p:blipFill>
        <p:spPr>
          <a:xfrm>
            <a:off x="296794" y="1039501"/>
            <a:ext cx="11368768" cy="51793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A5EE720-738F-025E-0B39-9D224A36B681}"/>
              </a:ext>
            </a:extLst>
          </p:cNvPr>
          <p:cNvSpPr txBox="1"/>
          <p:nvPr/>
        </p:nvSpPr>
        <p:spPr>
          <a:xfrm>
            <a:off x="0" y="764557"/>
            <a:ext cx="12192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cap="small" dirty="0">
                <a:solidFill>
                  <a:schemeClr val="accent3">
                    <a:lumMod val="75000"/>
                  </a:schemeClr>
                </a:solidFill>
              </a:rPr>
              <a:t>Średnie dobowe stężenie </a:t>
            </a:r>
            <a:r>
              <a:rPr lang="pl-PL" sz="2000" cap="small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pl-PL" sz="2000" dirty="0">
                <a:solidFill>
                  <a:schemeClr val="accent3">
                    <a:lumMod val="75000"/>
                  </a:schemeClr>
                </a:solidFill>
              </a:rPr>
              <a:t>µg/m</a:t>
            </a:r>
            <a:r>
              <a:rPr lang="pl-PL" sz="20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pl-PL" sz="2000" cap="small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pl-PL" sz="2000" b="1" cap="small" dirty="0">
                <a:solidFill>
                  <a:schemeClr val="accent3">
                    <a:lumMod val="75000"/>
                  </a:schemeClr>
                </a:solidFill>
              </a:rPr>
              <a:t>wybranych zanieczyszczeń powietrza w Polsce w okresie 2006-2020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4710CCD-F464-200A-6DCD-DD87D521B87F}"/>
              </a:ext>
            </a:extLst>
          </p:cNvPr>
          <p:cNvSpPr txBox="1"/>
          <p:nvPr/>
        </p:nvSpPr>
        <p:spPr>
          <a:xfrm>
            <a:off x="9116528" y="1039501"/>
            <a:ext cx="2778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F79C3C"/>
                </a:solidFill>
              </a:rPr>
              <a:t>DANE</a:t>
            </a:r>
            <a:r>
              <a:rPr lang="pl-PL" sz="1700" b="1" dirty="0">
                <a:solidFill>
                  <a:srgbClr val="F79C3C"/>
                </a:solidFill>
              </a:rPr>
              <a:t>: GIOŚ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A26D099-0882-7D1D-2510-2C19AD18233A}"/>
              </a:ext>
            </a:extLst>
          </p:cNvPr>
          <p:cNvSpPr txBox="1"/>
          <p:nvPr/>
        </p:nvSpPr>
        <p:spPr>
          <a:xfrm>
            <a:off x="121920" y="204410"/>
            <a:ext cx="11953745" cy="369332"/>
          </a:xfrm>
          <a:prstGeom prst="rect">
            <a:avLst/>
          </a:prstGeom>
          <a:solidFill>
            <a:srgbClr val="28D4C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Z każdym oddechem w drodze do szkoły ■ </a:t>
            </a:r>
            <a:r>
              <a:rPr lang="pl-PL" b="1" dirty="0">
                <a:solidFill>
                  <a:schemeClr val="bg1"/>
                </a:solidFill>
              </a:rPr>
              <a:t>ŚREDNIO W NORMIE</a:t>
            </a:r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91794E19-F245-FCCB-E688-AF4D9549153C}"/>
              </a:ext>
            </a:extLst>
          </p:cNvPr>
          <p:cNvGrpSpPr/>
          <p:nvPr/>
        </p:nvGrpSpPr>
        <p:grpSpPr>
          <a:xfrm>
            <a:off x="8228372" y="43576"/>
            <a:ext cx="3437190" cy="684957"/>
            <a:chOff x="8228372" y="43576"/>
            <a:chExt cx="3437190" cy="684957"/>
          </a:xfrm>
        </p:grpSpPr>
        <p:pic>
          <p:nvPicPr>
            <p:cNvPr id="13" name="Picture 2" descr="Vadamecum IMGW. Dekalog wakacyjny - IMGW-PIB">
              <a:extLst>
                <a:ext uri="{FF2B5EF4-FFF2-40B4-BE49-F238E27FC236}">
                  <a16:creationId xmlns:a16="http://schemas.microsoft.com/office/drawing/2014/main" id="{2BFBFF09-EAC9-0CEC-2460-1CD4FDC85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605" y="43576"/>
              <a:ext cx="684957" cy="68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345540F2-F80B-F632-716A-9004B8DD3039}"/>
                </a:ext>
              </a:extLst>
            </p:cNvPr>
            <p:cNvSpPr txBox="1"/>
            <p:nvPr/>
          </p:nvSpPr>
          <p:spPr>
            <a:xfrm>
              <a:off x="8228372" y="300178"/>
              <a:ext cx="275223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l-PL" sz="1100" dirty="0">
                  <a:solidFill>
                    <a:schemeClr val="tx2"/>
                  </a:solidFill>
                </a:rPr>
                <a:t>Joanna Wieczorek</a:t>
              </a: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FD82318-C4AE-099A-F037-858D133D3669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346B82A-770D-3AD4-7039-9AA7EDD21F1D}"/>
              </a:ext>
            </a:extLst>
          </p:cNvPr>
          <p:cNvSpPr txBox="1"/>
          <p:nvPr/>
        </p:nvSpPr>
        <p:spPr>
          <a:xfrm flipH="1">
            <a:off x="350242" y="6135078"/>
            <a:ext cx="748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0000"/>
                </a:solidFill>
              </a:rPr>
              <a:t>Progi informowania (średnie 24h) wg AAQD - PE-CONS 88/24</a:t>
            </a:r>
          </a:p>
        </p:txBody>
      </p:sp>
    </p:spTree>
    <p:extLst>
      <p:ext uri="{BB962C8B-B14F-4D97-AF65-F5344CB8AC3E}">
        <p14:creationId xmlns:p14="http://schemas.microsoft.com/office/powerpoint/2010/main" val="407572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6445292-3726-C40A-0430-FA779174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C145733-6D68-5E61-F61C-B9A5D3414255}"/>
              </a:ext>
            </a:extLst>
          </p:cNvPr>
          <p:cNvSpPr txBox="1"/>
          <p:nvPr/>
        </p:nvSpPr>
        <p:spPr>
          <a:xfrm>
            <a:off x="447041" y="573742"/>
            <a:ext cx="11394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u="sng" cap="small" dirty="0">
                <a:solidFill>
                  <a:schemeClr val="accent3">
                    <a:lumMod val="75000"/>
                  </a:schemeClr>
                </a:solidFill>
              </a:rPr>
              <a:t>Zmiana</a:t>
            </a:r>
            <a:r>
              <a:rPr lang="pl-PL" sz="2000" b="1" cap="small" dirty="0">
                <a:solidFill>
                  <a:schemeClr val="accent3">
                    <a:lumMod val="75000"/>
                  </a:schemeClr>
                </a:solidFill>
              </a:rPr>
              <a:t> średniego maksymalnego dobowego stężenia</a:t>
            </a:r>
            <a:r>
              <a:rPr lang="pl-PL" sz="2000" cap="small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pl-PL" sz="2000" dirty="0">
                <a:solidFill>
                  <a:schemeClr val="accent3">
                    <a:lumMod val="75000"/>
                  </a:schemeClr>
                </a:solidFill>
              </a:rPr>
              <a:t>µg/m</a:t>
            </a:r>
            <a:r>
              <a:rPr lang="pl-PL" sz="20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pl-PL" sz="2000" cap="small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pl-PL" sz="2000" b="1" cap="small" dirty="0">
                <a:solidFill>
                  <a:schemeClr val="accent3">
                    <a:lumMod val="75000"/>
                  </a:schemeClr>
                </a:solidFill>
              </a:rPr>
              <a:t>wybranych zanieczyszczeń powietrza – trend </a:t>
            </a:r>
            <a:r>
              <a:rPr lang="pl-PL" sz="2000" b="1" u="sng" cap="small" dirty="0">
                <a:solidFill>
                  <a:schemeClr val="accent3">
                    <a:lumMod val="75000"/>
                  </a:schemeClr>
                </a:solidFill>
              </a:rPr>
              <a:t>roczny</a:t>
            </a:r>
            <a:r>
              <a:rPr lang="pl-PL" sz="2000" b="1" cap="small" dirty="0">
                <a:solidFill>
                  <a:schemeClr val="accent3">
                    <a:lumMod val="75000"/>
                  </a:schemeClr>
                </a:solidFill>
              </a:rPr>
              <a:t> w okresie 2000-2023</a:t>
            </a:r>
            <a:endParaRPr lang="pl-PL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Obraz 17" descr="Obraz zawierający wzór, Wielobarwność, Prostokąt, kwadrat&#10;&#10;Zawartość wygenerowana przez AI może być niepoprawna.">
            <a:extLst>
              <a:ext uri="{FF2B5EF4-FFF2-40B4-BE49-F238E27FC236}">
                <a16:creationId xmlns:a16="http://schemas.microsoft.com/office/drawing/2014/main" id="{E51CF016-FB76-5E24-389E-B0D3497DB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3913325"/>
            <a:ext cx="843182" cy="84318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A6EFC9A-A60E-D7BD-D451-09C63BBB1C24}"/>
              </a:ext>
            </a:extLst>
          </p:cNvPr>
          <p:cNvSpPr txBox="1"/>
          <p:nvPr/>
        </p:nvSpPr>
        <p:spPr>
          <a:xfrm>
            <a:off x="9337040" y="4695625"/>
            <a:ext cx="258622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tx2"/>
                </a:solidFill>
              </a:rPr>
              <a:t>POLICY BRIEF</a:t>
            </a:r>
          </a:p>
          <a:p>
            <a:pPr algn="r"/>
            <a:r>
              <a:rPr lang="pl-PL" sz="1100" i="1" dirty="0">
                <a:solidFill>
                  <a:schemeClr val="tx2"/>
                </a:solidFill>
              </a:rPr>
              <a:t>Priorytety dla polityk publicznych</a:t>
            </a:r>
          </a:p>
          <a:p>
            <a:pPr algn="r"/>
            <a:r>
              <a:rPr lang="pl-PL" sz="1100" i="1" dirty="0">
                <a:solidFill>
                  <a:schemeClr val="tx2"/>
                </a:solidFill>
              </a:rPr>
              <a:t>w obliczu wyzwań środowiskowych i klimatycznych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5E45A35-7D8A-C114-6098-D7035A2922CB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15FD7A8F-97A7-9300-BE77-91618632FD33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C5B095AE-8F68-0887-545B-277DD2CD774B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Z każdym oddechem w drodze do szkoły ■ </a:t>
              </a:r>
              <a:r>
                <a:rPr lang="pl-PL" b="1" dirty="0">
                  <a:solidFill>
                    <a:schemeClr val="bg1"/>
                  </a:solidFill>
                </a:rPr>
                <a:t>WARTOŚCI MAKSYMALNE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C80B6AFC-6DDD-AC08-FD71-F25C1B0187B5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23" name="Picture 2" descr="Vadamecum IMGW. Dekalog wakacyjny - IMGW-PIB">
                <a:extLst>
                  <a:ext uri="{FF2B5EF4-FFF2-40B4-BE49-F238E27FC236}">
                    <a16:creationId xmlns:a16="http://schemas.microsoft.com/office/drawing/2014/main" id="{26D675EF-B778-44A9-A94B-F66C414C48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0EFCB863-9AD2-E43C-09AB-B8ED2038B137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E1D15902-326E-B98E-8AC3-6BC45F473E4E}"/>
              </a:ext>
            </a:extLst>
          </p:cNvPr>
          <p:cNvGrpSpPr/>
          <p:nvPr/>
        </p:nvGrpSpPr>
        <p:grpSpPr>
          <a:xfrm>
            <a:off x="518926" y="1205315"/>
            <a:ext cx="8500810" cy="5237540"/>
            <a:chOff x="119743" y="1145638"/>
            <a:chExt cx="8500810" cy="5237540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74895EFF-9A06-FFB8-C6DB-90737BFBE9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743" y="1145638"/>
              <a:ext cx="8462691" cy="5237540"/>
              <a:chOff x="310861" y="1180377"/>
              <a:chExt cx="9173766" cy="5677623"/>
            </a:xfrm>
          </p:grpSpPr>
          <p:pic>
            <p:nvPicPr>
              <p:cNvPr id="3" name="Obraz 2">
                <a:extLst>
                  <a:ext uri="{FF2B5EF4-FFF2-40B4-BE49-F238E27FC236}">
                    <a16:creationId xmlns:a16="http://schemas.microsoft.com/office/drawing/2014/main" id="{36560C2A-0364-3FB4-DEB0-D9741B79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7304" b="68005"/>
              <a:stretch>
                <a:fillRect/>
              </a:stretch>
            </p:blipFill>
            <p:spPr>
              <a:xfrm>
                <a:off x="310861" y="1180378"/>
                <a:ext cx="6187615" cy="2795086"/>
              </a:xfrm>
              <a:prstGeom prst="rect">
                <a:avLst/>
              </a:prstGeom>
            </p:spPr>
          </p:pic>
          <p:pic>
            <p:nvPicPr>
              <p:cNvPr id="4" name="Obraz 3">
                <a:extLst>
                  <a:ext uri="{FF2B5EF4-FFF2-40B4-BE49-F238E27FC236}">
                    <a16:creationId xmlns:a16="http://schemas.microsoft.com/office/drawing/2014/main" id="{1F666969-DC58-F997-B9CC-37E79756E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2662" r="54875" b="35588"/>
              <a:stretch>
                <a:fillRect/>
              </a:stretch>
            </p:blipFill>
            <p:spPr>
              <a:xfrm>
                <a:off x="6472471" y="1180377"/>
                <a:ext cx="3012156" cy="2773680"/>
              </a:xfrm>
              <a:prstGeom prst="rect">
                <a:avLst/>
              </a:prstGeom>
            </p:spPr>
          </p:pic>
          <p:pic>
            <p:nvPicPr>
              <p:cNvPr id="6" name="Obraz 5">
                <a:extLst>
                  <a:ext uri="{FF2B5EF4-FFF2-40B4-BE49-F238E27FC236}">
                    <a16:creationId xmlns:a16="http://schemas.microsoft.com/office/drawing/2014/main" id="{004392CF-AD91-69CE-C8D5-80D286F68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4" t="63674" r="7280" b="3085"/>
              <a:stretch>
                <a:fillRect/>
              </a:stretch>
            </p:blipFill>
            <p:spPr>
              <a:xfrm>
                <a:off x="310861" y="3954057"/>
                <a:ext cx="6187615" cy="2903943"/>
              </a:xfrm>
              <a:prstGeom prst="rect">
                <a:avLst/>
              </a:prstGeom>
            </p:spPr>
          </p:pic>
        </p:grpSp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1F2063B0-9B4E-28FF-C716-566A1563C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7572" t="32662" r="7303" b="35588"/>
            <a:stretch>
              <a:fillRect/>
            </a:stretch>
          </p:blipFill>
          <p:spPr>
            <a:xfrm>
              <a:off x="5841875" y="3704325"/>
              <a:ext cx="2778678" cy="2558687"/>
            </a:xfrm>
            <a:prstGeom prst="rect">
              <a:avLst/>
            </a:prstGeom>
          </p:spPr>
        </p:pic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BF734D-3446-A4E3-DDDE-EFF2F492F0BE}"/>
              </a:ext>
            </a:extLst>
          </p:cNvPr>
          <p:cNvSpPr txBox="1"/>
          <p:nvPr/>
        </p:nvSpPr>
        <p:spPr>
          <a:xfrm>
            <a:off x="6096000" y="1006417"/>
            <a:ext cx="2778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F79C3C"/>
                </a:solidFill>
              </a:rPr>
              <a:t>DANE</a:t>
            </a:r>
            <a:r>
              <a:rPr lang="pl-PL" sz="1700" b="1" dirty="0">
                <a:solidFill>
                  <a:srgbClr val="F79C3C"/>
                </a:solidFill>
              </a:rPr>
              <a:t>: GIOŚ</a:t>
            </a:r>
          </a:p>
        </p:txBody>
      </p:sp>
      <p:pic>
        <p:nvPicPr>
          <p:cNvPr id="29" name="Obraz 28" descr="Obraz zawierający tekst, chmura, zrzut ekranu, niebo&#10;&#10;Zawartość wygenerowana przez AI może być niepoprawna.">
            <a:extLst>
              <a:ext uri="{FF2B5EF4-FFF2-40B4-BE49-F238E27FC236}">
                <a16:creationId xmlns:a16="http://schemas.microsoft.com/office/drawing/2014/main" id="{C7567A38-68E3-EE83-FF1D-5EB243915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4268" y="2104906"/>
            <a:ext cx="1244975" cy="17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473D62D-1651-1710-8D2A-35C5230C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874C391-DE9E-6FB1-2074-EF7E9499B497}"/>
              </a:ext>
            </a:extLst>
          </p:cNvPr>
          <p:cNvSpPr txBox="1"/>
          <p:nvPr/>
        </p:nvSpPr>
        <p:spPr>
          <a:xfrm>
            <a:off x="8481178" y="2284847"/>
            <a:ext cx="41438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cap="small" dirty="0">
                <a:solidFill>
                  <a:srgbClr val="F17245"/>
                </a:solidFill>
              </a:rPr>
              <a:t>Pomiary 1-godzinne PM 2.5                   </a:t>
            </a:r>
            <a:r>
              <a:rPr lang="pl-PL" sz="2000" b="1" cap="small" dirty="0">
                <a:solidFill>
                  <a:srgbClr val="F17245"/>
                </a:solidFill>
              </a:rPr>
              <a:t>w otoczeniu placówek edukacyjnych</a:t>
            </a:r>
          </a:p>
          <a:p>
            <a:endParaRPr lang="pl-PL" sz="2000" cap="small" dirty="0">
              <a:solidFill>
                <a:srgbClr val="F17245"/>
              </a:solidFill>
            </a:endParaRPr>
          </a:p>
          <a:p>
            <a:r>
              <a:rPr lang="pl-PL" sz="2000" cap="small" dirty="0">
                <a:solidFill>
                  <a:srgbClr val="F17245"/>
                </a:solidFill>
              </a:rPr>
              <a:t>TERMINY</a:t>
            </a:r>
          </a:p>
          <a:p>
            <a:r>
              <a:rPr lang="pl-PL" sz="2000" cap="small" dirty="0">
                <a:solidFill>
                  <a:srgbClr val="F17245"/>
                </a:solidFill>
              </a:rPr>
              <a:t>ze stężeniem PM 2.5                         </a:t>
            </a:r>
            <a:r>
              <a:rPr lang="pl-PL" sz="2000" b="1" cap="small" dirty="0">
                <a:solidFill>
                  <a:srgbClr val="F17245"/>
                </a:solidFill>
              </a:rPr>
              <a:t>&gt; 75 </a:t>
            </a:r>
            <a:r>
              <a:rPr lang="pl-PL" sz="2000" cap="small" dirty="0">
                <a:solidFill>
                  <a:srgbClr val="F17245"/>
                </a:solidFill>
              </a:rPr>
              <a:t>(</a:t>
            </a:r>
            <a:r>
              <a:rPr lang="pl-PL" sz="2000" dirty="0">
                <a:solidFill>
                  <a:srgbClr val="F17245"/>
                </a:solidFill>
              </a:rPr>
              <a:t>µg/m</a:t>
            </a:r>
            <a:r>
              <a:rPr lang="pl-PL" sz="2000" baseline="30000" dirty="0">
                <a:solidFill>
                  <a:srgbClr val="F17245"/>
                </a:solidFill>
              </a:rPr>
              <a:t>3</a:t>
            </a:r>
            <a:r>
              <a:rPr lang="pl-PL" sz="2000" cap="small" dirty="0">
                <a:solidFill>
                  <a:srgbClr val="F17245"/>
                </a:solidFill>
              </a:rPr>
              <a:t>) </a:t>
            </a:r>
            <a:endParaRPr lang="pl-PL" sz="2000" b="1" cap="small" dirty="0">
              <a:solidFill>
                <a:srgbClr val="F17245"/>
              </a:solidFill>
            </a:endParaRPr>
          </a:p>
          <a:p>
            <a:r>
              <a:rPr lang="pl-PL" sz="2000" b="1" cap="small" dirty="0">
                <a:solidFill>
                  <a:srgbClr val="F17245"/>
                </a:solidFill>
              </a:rPr>
              <a:t>= zła jakość </a:t>
            </a:r>
          </a:p>
          <a:p>
            <a:r>
              <a:rPr lang="pl-PL" sz="2000" b="1" cap="small" dirty="0">
                <a:solidFill>
                  <a:srgbClr val="F17245"/>
                </a:solidFill>
              </a:rPr>
              <a:t>   powietrza</a:t>
            </a:r>
            <a:endParaRPr lang="pl-PL" sz="2000" dirty="0">
              <a:solidFill>
                <a:srgbClr val="F17245"/>
              </a:solidFill>
            </a:endParaRPr>
          </a:p>
        </p:txBody>
      </p:sp>
      <p:pic>
        <p:nvPicPr>
          <p:cNvPr id="20" name="Obraz 19" descr="Obraz zawierający tekst, mapa&#10;&#10;Zawartość wygenerowana przez AI może być niepoprawna.">
            <a:extLst>
              <a:ext uri="{FF2B5EF4-FFF2-40B4-BE49-F238E27FC236}">
                <a16:creationId xmlns:a16="http://schemas.microsoft.com/office/drawing/2014/main" id="{95223571-2EE0-4C09-CA57-B29C54F0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3" t="90518" r="9024" b="1642"/>
          <a:stretch>
            <a:fillRect/>
          </a:stretch>
        </p:blipFill>
        <p:spPr>
          <a:xfrm>
            <a:off x="9127623" y="1036267"/>
            <a:ext cx="2672491" cy="712643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B9D583C4-401C-095D-587F-CECF6DAAD08A}"/>
              </a:ext>
            </a:extLst>
          </p:cNvPr>
          <p:cNvGrpSpPr/>
          <p:nvPr/>
        </p:nvGrpSpPr>
        <p:grpSpPr>
          <a:xfrm>
            <a:off x="391886" y="928027"/>
            <a:ext cx="8201397" cy="5629795"/>
            <a:chOff x="391885" y="1065566"/>
            <a:chExt cx="8201397" cy="5629795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484347DD-8AEC-8F12-3FB3-1FB285105D03}"/>
                </a:ext>
              </a:extLst>
            </p:cNvPr>
            <p:cNvSpPr/>
            <p:nvPr/>
          </p:nvSpPr>
          <p:spPr>
            <a:xfrm>
              <a:off x="391885" y="1065566"/>
              <a:ext cx="7817151" cy="542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Obraz 8" descr="Obraz zawierający tekst, mapa&#10;&#10;Zawartość wygenerowana przez AI może być niepoprawna.">
              <a:extLst>
                <a:ext uri="{FF2B5EF4-FFF2-40B4-BE49-F238E27FC236}">
                  <a16:creationId xmlns:a16="http://schemas.microsoft.com/office/drawing/2014/main" id="{0A8DE04E-51A6-A317-9CEC-21D12FA9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7" r="9024" b="9696"/>
            <a:stretch>
              <a:fillRect/>
            </a:stretch>
          </p:blipFill>
          <p:spPr>
            <a:xfrm>
              <a:off x="391886" y="1069081"/>
              <a:ext cx="6809014" cy="5355040"/>
            </a:xfrm>
            <a:prstGeom prst="rect">
              <a:avLst/>
            </a:prstGeom>
          </p:spPr>
        </p:pic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DDBA27A4-07DD-4B21-E7ED-AAFAA58E4D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46092" y="1478548"/>
              <a:ext cx="820828" cy="5216813"/>
              <a:chOff x="7267234" y="1069081"/>
              <a:chExt cx="894598" cy="5685659"/>
            </a:xfrm>
          </p:grpSpPr>
          <p:pic>
            <p:nvPicPr>
              <p:cNvPr id="14" name="Obraz 13" descr="Obraz zawierający tekst, mapa&#10;&#10;Zawartość wygenerowana przez AI może być niepoprawna.">
                <a:extLst>
                  <a:ext uri="{FF2B5EF4-FFF2-40B4-BE49-F238E27FC236}">
                    <a16:creationId xmlns:a16="http://schemas.microsoft.com/office/drawing/2014/main" id="{18E9CF40-7174-9A8E-9712-74C08F911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00" t="15863" r="4763" b="16561"/>
              <a:stretch>
                <a:fillRect/>
              </a:stretch>
            </p:blipFill>
            <p:spPr>
              <a:xfrm>
                <a:off x="7267234" y="1069081"/>
                <a:ext cx="359425" cy="5355040"/>
              </a:xfrm>
              <a:prstGeom prst="rect">
                <a:avLst/>
              </a:prstGeom>
            </p:spPr>
          </p:pic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4BB98022-578E-BFE5-68B1-C8491F66AE62}"/>
                  </a:ext>
                </a:extLst>
              </p:cNvPr>
              <p:cNvSpPr txBox="1"/>
              <p:nvPr/>
            </p:nvSpPr>
            <p:spPr>
              <a:xfrm>
                <a:off x="7651255" y="1069081"/>
                <a:ext cx="510577" cy="5685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500" dirty="0"/>
                  <a:t>50</a:t>
                </a:r>
              </a:p>
              <a:p>
                <a:endParaRPr lang="pl-PL" sz="1600" dirty="0"/>
              </a:p>
              <a:p>
                <a:endParaRPr lang="pl-PL" sz="1600" dirty="0"/>
              </a:p>
              <a:p>
                <a:endParaRPr lang="pl-PL" sz="1600" dirty="0"/>
              </a:p>
              <a:p>
                <a:r>
                  <a:rPr lang="pl-PL" sz="1500" dirty="0"/>
                  <a:t>40</a:t>
                </a:r>
              </a:p>
              <a:p>
                <a:endParaRPr lang="pl-PL" sz="1500" dirty="0"/>
              </a:p>
              <a:p>
                <a:endParaRPr lang="pl-PL" sz="1500" dirty="0"/>
              </a:p>
              <a:p>
                <a:endParaRPr lang="pl-PL" sz="1500" dirty="0"/>
              </a:p>
              <a:p>
                <a:r>
                  <a:rPr lang="pl-PL" sz="1500" dirty="0"/>
                  <a:t>30</a:t>
                </a:r>
              </a:p>
              <a:p>
                <a:endParaRPr lang="pl-PL" sz="1500" dirty="0"/>
              </a:p>
              <a:p>
                <a:endParaRPr lang="pl-PL" sz="1500" dirty="0"/>
              </a:p>
              <a:p>
                <a:endParaRPr lang="pl-PL" sz="1500" dirty="0"/>
              </a:p>
              <a:p>
                <a:r>
                  <a:rPr lang="pl-PL" sz="1500" dirty="0"/>
                  <a:t>20</a:t>
                </a:r>
              </a:p>
              <a:p>
                <a:endParaRPr lang="pl-PL" sz="1500" dirty="0"/>
              </a:p>
              <a:p>
                <a:endParaRPr lang="pl-PL" sz="1500" dirty="0"/>
              </a:p>
              <a:p>
                <a:endParaRPr lang="pl-PL" sz="1500" dirty="0"/>
              </a:p>
              <a:p>
                <a:r>
                  <a:rPr lang="pl-PL" sz="1500" dirty="0"/>
                  <a:t>10</a:t>
                </a:r>
              </a:p>
              <a:p>
                <a:endParaRPr lang="pl-PL" sz="1500" dirty="0"/>
              </a:p>
              <a:p>
                <a:endParaRPr lang="pl-PL" sz="1500" dirty="0"/>
              </a:p>
              <a:p>
                <a:endParaRPr lang="pl-PL" sz="1500" dirty="0"/>
              </a:p>
              <a:p>
                <a:r>
                  <a:rPr lang="pl-PL" sz="1500" dirty="0"/>
                  <a:t>1</a:t>
                </a:r>
              </a:p>
              <a:p>
                <a:endParaRPr lang="pl-PL" dirty="0"/>
              </a:p>
            </p:txBody>
          </p:sp>
        </p:grp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DD9787E8-2DD9-30E4-B054-4661FA534C69}"/>
                </a:ext>
              </a:extLst>
            </p:cNvPr>
            <p:cNvSpPr txBox="1"/>
            <p:nvPr/>
          </p:nvSpPr>
          <p:spPr>
            <a:xfrm>
              <a:off x="7200900" y="1113260"/>
              <a:ext cx="1392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/>
                <a:t>UDZIAŁ %</a:t>
              </a: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769C16E-B080-B6FF-C690-54AD3CF822C5}"/>
              </a:ext>
            </a:extLst>
          </p:cNvPr>
          <p:cNvSpPr txBox="1"/>
          <p:nvPr/>
        </p:nvSpPr>
        <p:spPr>
          <a:xfrm>
            <a:off x="7066356" y="5163922"/>
            <a:ext cx="2778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F79C3C"/>
                </a:solidFill>
              </a:rPr>
              <a:t>DANE</a:t>
            </a:r>
            <a:r>
              <a:rPr lang="pl-PL" sz="1700" b="1" dirty="0">
                <a:solidFill>
                  <a:srgbClr val="F79C3C"/>
                </a:solidFill>
              </a:rPr>
              <a:t>: NASK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71375DF-618F-A5A0-294B-A2A517334EDC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17C22DB-06A3-D86A-D37F-B3405AE7D8D0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FC0BBA05-07C8-4FE9-4477-28E640C19DD5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Z każdym oddechem w drodze do szkoły ■ </a:t>
              </a:r>
              <a:r>
                <a:rPr lang="pl-PL" b="1" dirty="0">
                  <a:solidFill>
                    <a:schemeClr val="bg1"/>
                  </a:solidFill>
                </a:rPr>
                <a:t>W SĄSIEDZTWIE SZKOŁY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3EED2675-8620-AA88-D5C8-337CA9FAC575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19" name="Picture 2" descr="Vadamecum IMGW. Dekalog wakacyjny - IMGW-PIB">
                <a:extLst>
                  <a:ext uri="{FF2B5EF4-FFF2-40B4-BE49-F238E27FC236}">
                    <a16:creationId xmlns:a16="http://schemas.microsoft.com/office/drawing/2014/main" id="{62948D46-D0C9-1443-C0E2-37A5BF632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77B545D5-26A5-3595-1C5F-867B0D102C81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92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582B61-936E-684A-1102-D69854B0E002}"/>
              </a:ext>
            </a:extLst>
          </p:cNvPr>
          <p:cNvSpPr txBox="1"/>
          <p:nvPr/>
        </p:nvSpPr>
        <p:spPr>
          <a:xfrm>
            <a:off x="9513318" y="2077589"/>
            <a:ext cx="2328440" cy="30162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chemeClr val="accent2"/>
                </a:solidFill>
              </a:rPr>
              <a:t>EKSPOZYCJA</a:t>
            </a:r>
          </a:p>
          <a:p>
            <a:r>
              <a:rPr lang="pl-PL" sz="2400" b="1" i="1" u="sng" dirty="0">
                <a:solidFill>
                  <a:schemeClr val="accent2"/>
                </a:solidFill>
              </a:rPr>
              <a:t>TU I TERAZ, </a:t>
            </a:r>
          </a:p>
          <a:p>
            <a:pPr algn="r">
              <a:spcBef>
                <a:spcPts val="1200"/>
              </a:spcBef>
            </a:pPr>
            <a:r>
              <a:rPr lang="pl-PL" b="1" i="1" dirty="0">
                <a:solidFill>
                  <a:srgbClr val="28D4C3"/>
                </a:solidFill>
              </a:rPr>
              <a:t>OD WCZESNEGO DZIECIŃSTWA</a:t>
            </a:r>
          </a:p>
          <a:p>
            <a:endParaRPr lang="pl-PL" sz="2400" b="1" i="1" dirty="0">
              <a:solidFill>
                <a:srgbClr val="28D4C3"/>
              </a:solidFill>
            </a:endParaRPr>
          </a:p>
          <a:p>
            <a:r>
              <a:rPr lang="pl-PL" sz="2400" b="1" i="1" spc="700" dirty="0">
                <a:ln w="13462">
                  <a:solidFill>
                    <a:srgbClr val="F79C3C"/>
                  </a:solidFill>
                  <a:prstDash val="solid"/>
                </a:ln>
                <a:solidFill>
                  <a:srgbClr val="E6696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KOSZT</a:t>
            </a:r>
          </a:p>
          <a:p>
            <a:endParaRPr lang="pl-PL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2400" b="1" i="1" dirty="0">
                <a:solidFill>
                  <a:schemeClr val="accent1">
                    <a:lumMod val="75000"/>
                  </a:schemeClr>
                </a:solidFill>
              </a:rPr>
              <a:t>NA LATA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507BF82-1D51-4519-4681-8FBD3D9C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58" y="972789"/>
            <a:ext cx="8208105" cy="522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188A462-FCD4-24F5-8894-6F037C77DA01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9BDECD2-5EAD-2B5C-1B7C-C62075C992DC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F8CD3FEE-C687-7557-E2D6-A92B24658544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O wpływie zanieczyszczenia powietrza ■ </a:t>
              </a:r>
              <a:r>
                <a:rPr lang="pl-PL" b="1" dirty="0">
                  <a:solidFill>
                    <a:schemeClr val="bg1"/>
                  </a:solidFill>
                </a:rPr>
                <a:t>UKŁAD ODDECHOWY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18E84A2C-4A87-C63C-C14F-7123255F2A51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18" name="Picture 2" descr="Vadamecum IMGW. Dekalog wakacyjny - IMGW-PIB">
                <a:extLst>
                  <a:ext uri="{FF2B5EF4-FFF2-40B4-BE49-F238E27FC236}">
                    <a16:creationId xmlns:a16="http://schemas.microsoft.com/office/drawing/2014/main" id="{D15F857F-93B0-B1E8-ADC4-84411C7B8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8D66B11F-8070-0AD4-64D6-706AE1BFFE4B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821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B20536-3F0F-FD7D-240B-4D0F33A2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8E237EE0-07B2-F103-BFD5-150034129BF7}"/>
              </a:ext>
            </a:extLst>
          </p:cNvPr>
          <p:cNvSpPr/>
          <p:nvPr/>
        </p:nvSpPr>
        <p:spPr>
          <a:xfrm>
            <a:off x="324864" y="1047265"/>
            <a:ext cx="3587764" cy="116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Grafika, Czcionka, projekt graficzny, zrzut ekranu&#10;&#10;Zawartość wygenerowana przez AI może być niepoprawna.">
            <a:extLst>
              <a:ext uri="{FF2B5EF4-FFF2-40B4-BE49-F238E27FC236}">
                <a16:creationId xmlns:a16="http://schemas.microsoft.com/office/drawing/2014/main" id="{2ED3A7E0-BE27-F627-EF0C-5917C4921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11" y="5079389"/>
            <a:ext cx="3347975" cy="1883602"/>
          </a:xfrm>
          <a:prstGeom prst="rect">
            <a:avLst/>
          </a:prstGeom>
        </p:spPr>
      </p:pic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6FA3D61-93ED-E118-1F85-F17683190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9" y="5037473"/>
            <a:ext cx="1165467" cy="711389"/>
          </a:xfrm>
          <a:prstGeom prst="rect">
            <a:avLst/>
          </a:prstGeom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7A1C3DA9-6407-3021-1129-879AA9BA6B03}"/>
              </a:ext>
            </a:extLst>
          </p:cNvPr>
          <p:cNvSpPr/>
          <p:nvPr/>
        </p:nvSpPr>
        <p:spPr>
          <a:xfrm>
            <a:off x="8977684" y="1023257"/>
            <a:ext cx="3214316" cy="538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8" name="Obraz 47" descr="Obraz zawierający tekst, diagram, Wykres, linia&#10;&#10;Opis wygenerowany automatycznie">
            <a:extLst>
              <a:ext uri="{FF2B5EF4-FFF2-40B4-BE49-F238E27FC236}">
                <a16:creationId xmlns:a16="http://schemas.microsoft.com/office/drawing/2014/main" id="{71C1C53D-7CE8-0FA7-43C4-4E57466E0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55" y="1222253"/>
            <a:ext cx="6655176" cy="5143283"/>
          </a:xfrm>
          <a:prstGeom prst="rect">
            <a:avLst/>
          </a:prstGeom>
        </p:spPr>
      </p:pic>
      <p:grpSp>
        <p:nvGrpSpPr>
          <p:cNvPr id="46" name="Grupa 45">
            <a:extLst>
              <a:ext uri="{FF2B5EF4-FFF2-40B4-BE49-F238E27FC236}">
                <a16:creationId xmlns:a16="http://schemas.microsoft.com/office/drawing/2014/main" id="{771B51FD-A2C7-F78C-1C73-6A88BBFBA729}"/>
              </a:ext>
            </a:extLst>
          </p:cNvPr>
          <p:cNvGrpSpPr/>
          <p:nvPr/>
        </p:nvGrpSpPr>
        <p:grpSpPr>
          <a:xfrm>
            <a:off x="324864" y="1397440"/>
            <a:ext cx="3587764" cy="4565711"/>
            <a:chOff x="-2542946" y="1166369"/>
            <a:chExt cx="3318450" cy="3631560"/>
          </a:xfrm>
        </p:grpSpPr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669B1D32-34C1-4A8C-3E0E-F16FE84F5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" r="71408" b="69427"/>
            <a:stretch>
              <a:fillRect/>
            </a:stretch>
          </p:blipFill>
          <p:spPr bwMode="auto">
            <a:xfrm>
              <a:off x="-2542946" y="1166369"/>
              <a:ext cx="3318450" cy="191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EFD9FCE3-613D-027B-4FDB-6CE1F2E60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3" t="2712" r="44366" b="69427"/>
            <a:stretch>
              <a:fillRect/>
            </a:stretch>
          </p:blipFill>
          <p:spPr bwMode="auto">
            <a:xfrm>
              <a:off x="-2542946" y="3010554"/>
              <a:ext cx="3318450" cy="178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672FB90B-B37C-2E58-F6A2-EA1390BEE21D}"/>
              </a:ext>
            </a:extLst>
          </p:cNvPr>
          <p:cNvSpPr/>
          <p:nvPr/>
        </p:nvSpPr>
        <p:spPr>
          <a:xfrm>
            <a:off x="324864" y="4879839"/>
            <a:ext cx="3587764" cy="148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C05644F-E434-0D22-72BD-0A9592A9ED58}"/>
              </a:ext>
            </a:extLst>
          </p:cNvPr>
          <p:cNvGrpSpPr/>
          <p:nvPr/>
        </p:nvGrpSpPr>
        <p:grpSpPr>
          <a:xfrm>
            <a:off x="524121" y="5139330"/>
            <a:ext cx="2661920" cy="1205501"/>
            <a:chOff x="9530080" y="4906619"/>
            <a:chExt cx="2661920" cy="1205501"/>
          </a:xfrm>
          <a:solidFill>
            <a:schemeClr val="bg1"/>
          </a:solidFill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5C4839A1-3C49-5996-38FC-CC4A0DCA6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327" t="65037" r="21167" b="19120"/>
            <a:stretch>
              <a:fillRect/>
            </a:stretch>
          </p:blipFill>
          <p:spPr>
            <a:xfrm>
              <a:off x="9530080" y="5585064"/>
              <a:ext cx="2291942" cy="527056"/>
            </a:xfrm>
            <a:prstGeom prst="rect">
              <a:avLst/>
            </a:prstGeom>
            <a:grpFill/>
          </p:spPr>
        </p:pic>
        <p:pic>
          <p:nvPicPr>
            <p:cNvPr id="4" name="Picture 6" descr="Instytut Meteorologii i Gospodarki Wodnej - Państwowy Instytut Badawczy">
              <a:extLst>
                <a:ext uri="{FF2B5EF4-FFF2-40B4-BE49-F238E27FC236}">
                  <a16:creationId xmlns:a16="http://schemas.microsoft.com/office/drawing/2014/main" id="{4E308C0D-DD0B-6269-62D0-9655425E1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5"/>
            <a:stretch>
              <a:fillRect/>
            </a:stretch>
          </p:blipFill>
          <p:spPr bwMode="auto">
            <a:xfrm>
              <a:off x="9530080" y="4906619"/>
              <a:ext cx="2661920" cy="591635"/>
            </a:xfrm>
            <a:prstGeom prst="rect">
              <a:avLst/>
            </a:prstGeom>
            <a:grpFill/>
          </p:spPr>
        </p:pic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ADD84851-03DD-CB4D-7187-9E6EC4B3D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16058" r="57772" b="69427"/>
          <a:stretch>
            <a:fillRect/>
          </a:stretch>
        </p:blipFill>
        <p:spPr bwMode="auto">
          <a:xfrm>
            <a:off x="359554" y="2618997"/>
            <a:ext cx="1759192" cy="11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EA28EFB-C7F2-BCE8-57B8-3D80F99FCF39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88382AF9-57B2-9798-F8C4-6DD36A36739C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528A3291-D30A-FA61-0B61-8456CB59F312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O wpływie zanieczyszczenia powietrza ■ </a:t>
              </a:r>
              <a:r>
                <a:rPr lang="pl-PL" b="1" dirty="0">
                  <a:solidFill>
                    <a:schemeClr val="bg1"/>
                  </a:solidFill>
                </a:rPr>
                <a:t>OBCIĄŻENIE PACJENTÓW W POLSCE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BF4F781-DA88-2F36-DFFA-DB55E691ABE5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21" name="Picture 2" descr="Vadamecum IMGW. Dekalog wakacyjny - IMGW-PIB">
                <a:extLst>
                  <a:ext uri="{FF2B5EF4-FFF2-40B4-BE49-F238E27FC236}">
                    <a16:creationId xmlns:a16="http://schemas.microsoft.com/office/drawing/2014/main" id="{A087D927-98E4-438B-0FA8-6C2710179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862219A2-FAC9-84BF-A9C4-AEF638A5855F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6FBFBC1-93BD-7169-7177-101F96260784}"/>
              </a:ext>
            </a:extLst>
          </p:cNvPr>
          <p:cNvSpPr txBox="1"/>
          <p:nvPr/>
        </p:nvSpPr>
        <p:spPr>
          <a:xfrm>
            <a:off x="103343" y="685106"/>
            <a:ext cx="10062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pl-PL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BADANIA &gt; 600 000 rejestrów HOSPITALIZACJI, przyjęcia z powodu </a:t>
            </a:r>
            <a:r>
              <a:rPr lang="pl-PL" b="1" dirty="0" err="1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POChP</a:t>
            </a:r>
            <a:r>
              <a:rPr lang="pl-PL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 </a:t>
            </a:r>
            <a:r>
              <a:rPr lang="pl-PL" b="1" i="0" dirty="0">
                <a:solidFill>
                  <a:schemeClr val="accent3">
                    <a:lumMod val="75000"/>
                  </a:schemeClr>
                </a:solidFill>
                <a:effectLst/>
                <a:latin typeface="-apple-system"/>
              </a:rPr>
              <a:t>w trybie pilnym 2012-2019 </a:t>
            </a:r>
            <a:endParaRPr lang="en-US" b="1" i="0" dirty="0">
              <a:solidFill>
                <a:schemeClr val="accent3">
                  <a:lumMod val="75000"/>
                </a:schemeClr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59709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5D454A-39E7-DEAE-8057-6452A311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F1329CF2-3DA1-9B82-D8E5-4049144738BF}"/>
              </a:ext>
            </a:extLst>
          </p:cNvPr>
          <p:cNvCxnSpPr>
            <a:cxnSpLocks/>
          </p:cNvCxnSpPr>
          <p:nvPr/>
        </p:nvCxnSpPr>
        <p:spPr>
          <a:xfrm>
            <a:off x="391885" y="1023257"/>
            <a:ext cx="70104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Prostokąt 44">
            <a:extLst>
              <a:ext uri="{FF2B5EF4-FFF2-40B4-BE49-F238E27FC236}">
                <a16:creationId xmlns:a16="http://schemas.microsoft.com/office/drawing/2014/main" id="{8503B34D-61E3-79F4-6F6C-42CD5DBEF99C}"/>
              </a:ext>
            </a:extLst>
          </p:cNvPr>
          <p:cNvSpPr/>
          <p:nvPr/>
        </p:nvSpPr>
        <p:spPr>
          <a:xfrm>
            <a:off x="1" y="973542"/>
            <a:ext cx="8485409" cy="547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822BC30-72DE-6E64-40D8-0DE89E0E2DFC}"/>
              </a:ext>
            </a:extLst>
          </p:cNvPr>
          <p:cNvSpPr txBox="1"/>
          <p:nvPr/>
        </p:nvSpPr>
        <p:spPr>
          <a:xfrm>
            <a:off x="9420375" y="1659241"/>
            <a:ext cx="2879889" cy="2630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F79C3C"/>
                </a:solidFill>
              </a:rPr>
              <a:t>WYRAŹNY </a:t>
            </a:r>
            <a:r>
              <a:rPr lang="pl-PL" sz="1600" b="1" dirty="0">
                <a:solidFill>
                  <a:srgbClr val="F79C3C"/>
                </a:solidFill>
              </a:rPr>
              <a:t>ZWIĄZEK</a:t>
            </a:r>
            <a:r>
              <a:rPr lang="pl-PL" sz="1600" dirty="0">
                <a:solidFill>
                  <a:srgbClr val="F79C3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F79C3C"/>
                </a:solidFill>
              </a:rPr>
              <a:t>MIĘDZY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F79C3C"/>
                </a:solidFill>
              </a:rPr>
              <a:t>AKTUALNĄ </a:t>
            </a:r>
            <a:r>
              <a:rPr lang="pl-PL" sz="1600" b="1" dirty="0">
                <a:solidFill>
                  <a:srgbClr val="F79C3C"/>
                </a:solidFill>
              </a:rPr>
              <a:t>JAKOŚCIĄ POWIETRZA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F79C3C"/>
                </a:solidFill>
              </a:rPr>
              <a:t>A  ZAPOTRZEBOWANIEM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F79C3C"/>
                </a:solidFill>
              </a:rPr>
              <a:t>NA OPIEKĘ MEDYCZNĄ           W POLSCE</a:t>
            </a:r>
            <a:endParaRPr lang="pl-PL" sz="1600" dirty="0">
              <a:solidFill>
                <a:srgbClr val="F79C3C"/>
              </a:solidFill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1B05142-ADCF-E267-D0DB-74E18B1A932B}"/>
              </a:ext>
            </a:extLst>
          </p:cNvPr>
          <p:cNvSpPr txBox="1"/>
          <p:nvPr/>
        </p:nvSpPr>
        <p:spPr>
          <a:xfrm>
            <a:off x="495321" y="2382235"/>
            <a:ext cx="3165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3">
                    <a:lumMod val="75000"/>
                  </a:schemeClr>
                </a:solidFill>
              </a:rPr>
              <a:t>https://www.nature.com/articles/s41598-025-07684-1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400E5EC-B8AB-AD26-43B0-43B5224DEA84}"/>
              </a:ext>
            </a:extLst>
          </p:cNvPr>
          <p:cNvSpPr txBox="1"/>
          <p:nvPr/>
        </p:nvSpPr>
        <p:spPr>
          <a:xfrm>
            <a:off x="524121" y="1969498"/>
            <a:ext cx="280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Bochenek B. et al. 2025</a:t>
            </a:r>
          </a:p>
        </p:txBody>
      </p:sp>
      <p:pic>
        <p:nvPicPr>
          <p:cNvPr id="35" name="Obraz 34" descr="Obraz zawierający tekst, zrzut ekranu, osoba&#10;&#10;Opis wygenerowany automatycznie">
            <a:extLst>
              <a:ext uri="{FF2B5EF4-FFF2-40B4-BE49-F238E27FC236}">
                <a16:creationId xmlns:a16="http://schemas.microsoft.com/office/drawing/2014/main" id="{75C29133-48E1-E208-2ECC-FC6E80107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9" t="61854" r="3303" b="13924"/>
          <a:stretch>
            <a:fillRect/>
          </a:stretch>
        </p:blipFill>
        <p:spPr>
          <a:xfrm>
            <a:off x="5076848" y="5040543"/>
            <a:ext cx="3851253" cy="1253600"/>
          </a:xfrm>
          <a:prstGeom prst="rect">
            <a:avLst/>
          </a:prstGeom>
        </p:spPr>
      </p:pic>
      <p:pic>
        <p:nvPicPr>
          <p:cNvPr id="36" name="Obraz 35" descr="Obraz zawierający tekst, zrzut ekranu, osoba&#10;&#10;Opis wygenerowany automatycznie">
            <a:extLst>
              <a:ext uri="{FF2B5EF4-FFF2-40B4-BE49-F238E27FC236}">
                <a16:creationId xmlns:a16="http://schemas.microsoft.com/office/drawing/2014/main" id="{E1F9AD65-1C6F-AA2B-C7D9-7DA9E401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2627" r="1869" b="74640"/>
          <a:stretch>
            <a:fillRect/>
          </a:stretch>
        </p:blipFill>
        <p:spPr>
          <a:xfrm>
            <a:off x="4035025" y="1121282"/>
            <a:ext cx="4893076" cy="1407808"/>
          </a:xfrm>
          <a:prstGeom prst="rect">
            <a:avLst/>
          </a:prstGeom>
        </p:spPr>
      </p:pic>
      <p:pic>
        <p:nvPicPr>
          <p:cNvPr id="37" name="Obraz 36" descr="Obraz zawierający tekst, zrzut ekranu, osoba&#10;&#10;Opis wygenerowany automatycznie">
            <a:extLst>
              <a:ext uri="{FF2B5EF4-FFF2-40B4-BE49-F238E27FC236}">
                <a16:creationId xmlns:a16="http://schemas.microsoft.com/office/drawing/2014/main" id="{5FE5AB51-3E24-C610-9C8C-2F000161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2" t="25734" r="3308" b="38582"/>
          <a:stretch>
            <a:fillRect/>
          </a:stretch>
        </p:blipFill>
        <p:spPr>
          <a:xfrm>
            <a:off x="4317016" y="2500881"/>
            <a:ext cx="4611085" cy="2555944"/>
          </a:xfrm>
          <a:prstGeom prst="rect">
            <a:avLst/>
          </a:prstGeom>
        </p:spPr>
      </p:pic>
      <p:grpSp>
        <p:nvGrpSpPr>
          <p:cNvPr id="54" name="Grupa 53">
            <a:extLst>
              <a:ext uri="{FF2B5EF4-FFF2-40B4-BE49-F238E27FC236}">
                <a16:creationId xmlns:a16="http://schemas.microsoft.com/office/drawing/2014/main" id="{65101475-0CA6-1A03-7E09-D94A6CA9BDEA}"/>
              </a:ext>
            </a:extLst>
          </p:cNvPr>
          <p:cNvGrpSpPr/>
          <p:nvPr/>
        </p:nvGrpSpPr>
        <p:grpSpPr>
          <a:xfrm>
            <a:off x="524121" y="5139330"/>
            <a:ext cx="2661920" cy="1205501"/>
            <a:chOff x="9530080" y="4906619"/>
            <a:chExt cx="2661920" cy="1205501"/>
          </a:xfrm>
          <a:solidFill>
            <a:schemeClr val="bg1"/>
          </a:solidFill>
        </p:grpSpPr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246D239F-487F-F29A-588E-2F0369ED3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27" t="65037" r="21167" b="19120"/>
            <a:stretch>
              <a:fillRect/>
            </a:stretch>
          </p:blipFill>
          <p:spPr>
            <a:xfrm>
              <a:off x="9530080" y="5585064"/>
              <a:ext cx="2291942" cy="527056"/>
            </a:xfrm>
            <a:prstGeom prst="rect">
              <a:avLst/>
            </a:prstGeom>
            <a:grpFill/>
          </p:spPr>
        </p:pic>
        <p:pic>
          <p:nvPicPr>
            <p:cNvPr id="56" name="Picture 6" descr="Instytut Meteorologii i Gospodarki Wodnej - Państwowy Instytut Badawczy">
              <a:extLst>
                <a:ext uri="{FF2B5EF4-FFF2-40B4-BE49-F238E27FC236}">
                  <a16:creationId xmlns:a16="http://schemas.microsoft.com/office/drawing/2014/main" id="{0D4B6EA7-45B8-CCA6-106E-EA4D8FE99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5"/>
            <a:stretch>
              <a:fillRect/>
            </a:stretch>
          </p:blipFill>
          <p:spPr bwMode="auto">
            <a:xfrm>
              <a:off x="9530080" y="4906619"/>
              <a:ext cx="2661920" cy="591635"/>
            </a:xfrm>
            <a:prstGeom prst="rect">
              <a:avLst/>
            </a:prstGeom>
            <a:grpFill/>
          </p:spPr>
        </p:pic>
      </p:grpSp>
      <p:pic>
        <p:nvPicPr>
          <p:cNvPr id="58" name="Obraz 57" descr="Obraz zawierający wzór, Symetria, kwadrat, Prostokąt&#10;&#10;Zawartość wygenerowana przez AI może być niepoprawna.">
            <a:extLst>
              <a:ext uri="{FF2B5EF4-FFF2-40B4-BE49-F238E27FC236}">
                <a16:creationId xmlns:a16="http://schemas.microsoft.com/office/drawing/2014/main" id="{693F3AB3-6CE5-29BE-0AEB-FB67ECED1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5" y="3025165"/>
            <a:ext cx="1960319" cy="196031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E622BBC-C9C4-9A9E-AB80-8AA29257090E}"/>
              </a:ext>
            </a:extLst>
          </p:cNvPr>
          <p:cNvSpPr txBox="1"/>
          <p:nvPr/>
        </p:nvSpPr>
        <p:spPr>
          <a:xfrm>
            <a:off x="2390137" y="6442855"/>
            <a:ext cx="945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KONFERENCJA Zdrowa, bezpieczna i odporna na kryzysy środowiskowe szkoła, KATOWICE 17.03.2026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59326E15-1307-46FB-3F3D-C250330C0A51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68A33C2C-F6EC-802C-C507-9490CC4DA47D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O wpływie zanieczyszczenia powietrza ■ </a:t>
              </a:r>
              <a:r>
                <a:rPr lang="pl-PL" b="1" dirty="0">
                  <a:solidFill>
                    <a:schemeClr val="bg1"/>
                  </a:solidFill>
                </a:rPr>
                <a:t>OBCIĄŻENIE PACJENTÓW W POLSCE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E34816A3-D790-9C88-1445-28E3FCC06901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19" name="Picture 2" descr="Vadamecum IMGW. Dekalog wakacyjny - IMGW-PIB">
                <a:extLst>
                  <a:ext uri="{FF2B5EF4-FFF2-40B4-BE49-F238E27FC236}">
                    <a16:creationId xmlns:a16="http://schemas.microsoft.com/office/drawing/2014/main" id="{B2B6CAEE-AFFD-E8A1-DEC9-8C0FC2D67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2B95E8C1-C0F9-EF5E-6B67-624D73F05B75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325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CE0ABC0-D079-7785-3B18-56C1C39E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83"/>
          <a:stretch>
            <a:fillRect/>
          </a:stretch>
        </p:blipFill>
        <p:spPr>
          <a:xfrm>
            <a:off x="237936" y="1381202"/>
            <a:ext cx="4815840" cy="301821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74EC61E-7ADF-9CE7-5CDC-EC757964282A}"/>
              </a:ext>
            </a:extLst>
          </p:cNvPr>
          <p:cNvSpPr txBox="1"/>
          <p:nvPr/>
        </p:nvSpPr>
        <p:spPr>
          <a:xfrm>
            <a:off x="1693694" y="782334"/>
            <a:ext cx="398361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300" dirty="0">
                <a:solidFill>
                  <a:srgbClr val="F79C3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https://smoglab.pl/smog-pierwszy-polski-pacjent-z-takim-orzeczeniem-co-truje-11-latka/</a:t>
            </a:r>
            <a:endParaRPr lang="pl-PL" sz="1300" dirty="0">
              <a:solidFill>
                <a:srgbClr val="F79C3C"/>
              </a:solidFill>
            </a:endParaRPr>
          </a:p>
          <a:p>
            <a:endParaRPr lang="pl-PL" sz="1300" dirty="0">
              <a:solidFill>
                <a:srgbClr val="F79C3C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2A2F3D4-B88A-4D82-6101-07BB99F1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16" y="4260003"/>
            <a:ext cx="3046218" cy="22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6559688-A8F9-6448-1B29-A0D4AE9E1E6B}"/>
              </a:ext>
            </a:extLst>
          </p:cNvPr>
          <p:cNvSpPr txBox="1"/>
          <p:nvPr/>
        </p:nvSpPr>
        <p:spPr>
          <a:xfrm>
            <a:off x="6241192" y="578991"/>
            <a:ext cx="5839460" cy="175945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pl-PL" sz="500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pl-PL" sz="1200" dirty="0">
                <a:solidFill>
                  <a:schemeClr val="bg1"/>
                </a:solidFill>
              </a:rPr>
              <a:t>Kod ICD-10 </a:t>
            </a:r>
            <a:r>
              <a:rPr lang="pl-PL" sz="1400" b="1" dirty="0">
                <a:solidFill>
                  <a:schemeClr val="bg1"/>
                </a:solidFill>
              </a:rPr>
              <a:t>Z58.1</a:t>
            </a:r>
            <a:r>
              <a:rPr lang="pl-PL" sz="1200" dirty="0">
                <a:solidFill>
                  <a:schemeClr val="bg1"/>
                </a:solidFill>
              </a:rPr>
              <a:t> oznacza narażenie na zanieczyszczenie atmosfery             (ang. </a:t>
            </a:r>
            <a:r>
              <a:rPr lang="pl-PL" sz="1200" dirty="0" err="1">
                <a:solidFill>
                  <a:schemeClr val="bg1"/>
                </a:solidFill>
              </a:rPr>
              <a:t>Exposure</a:t>
            </a:r>
            <a:r>
              <a:rPr lang="pl-PL" sz="1200" dirty="0">
                <a:solidFill>
                  <a:schemeClr val="bg1"/>
                </a:solidFill>
              </a:rPr>
              <a:t> to </a:t>
            </a:r>
            <a:r>
              <a:rPr lang="pl-PL" sz="1200" dirty="0" err="1">
                <a:solidFill>
                  <a:schemeClr val="bg1"/>
                </a:solidFill>
              </a:rPr>
              <a:t>air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pl-PL" sz="1200" dirty="0" err="1">
                <a:solidFill>
                  <a:schemeClr val="bg1"/>
                </a:solidFill>
              </a:rPr>
              <a:t>pollution</a:t>
            </a:r>
            <a:r>
              <a:rPr lang="pl-PL" sz="1200" dirty="0">
                <a:solidFill>
                  <a:schemeClr val="bg1"/>
                </a:solidFill>
              </a:rPr>
              <a:t>). </a:t>
            </a:r>
          </a:p>
          <a:p>
            <a:r>
              <a:rPr lang="pl-PL" sz="1200" b="1" i="1" dirty="0">
                <a:solidFill>
                  <a:schemeClr val="bg1"/>
                </a:solidFill>
              </a:rPr>
              <a:t>Jest to kod z grupy problemów związanych ze środowiskiem fizycznym, stosowany w sytuacji, gdy pacjent jest narażony na zanieczyszczone powietrze. Nie obejmuje on narażenia na dym tytoniowy (kod Z58.7). </a:t>
            </a:r>
          </a:p>
          <a:p>
            <a:endParaRPr lang="pl-PL" sz="1200" b="1" i="1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W amerykańskim systemie kodowania ICD-10-CM odpowiednik to </a:t>
            </a:r>
            <a:r>
              <a:rPr lang="pl-PL" sz="1400" b="1" dirty="0">
                <a:solidFill>
                  <a:schemeClr val="bg1"/>
                </a:solidFill>
              </a:rPr>
              <a:t>Z77.110</a:t>
            </a:r>
            <a:r>
              <a:rPr lang="pl-PL" sz="1200" dirty="0">
                <a:solidFill>
                  <a:schemeClr val="bg1"/>
                </a:solidFill>
              </a:rPr>
              <a:t>             i </a:t>
            </a:r>
            <a:r>
              <a:rPr lang="pl-PL" sz="1200" u="sng" dirty="0">
                <a:solidFill>
                  <a:schemeClr val="bg1"/>
                </a:solidFill>
              </a:rPr>
              <a:t>kodowany w systemie w pełni od 2016 roku </a:t>
            </a:r>
          </a:p>
        </p:txBody>
      </p:sp>
      <p:pic>
        <p:nvPicPr>
          <p:cNvPr id="21" name="Obraz 20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5C0906B-DFDF-AAB9-5805-0BB5DDE3A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977" y="2412425"/>
            <a:ext cx="3914824" cy="199896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613D6CB-23ED-42C0-98C9-706BC23C992B}"/>
              </a:ext>
            </a:extLst>
          </p:cNvPr>
          <p:cNvSpPr txBox="1"/>
          <p:nvPr/>
        </p:nvSpPr>
        <p:spPr>
          <a:xfrm>
            <a:off x="8558494" y="4152831"/>
            <a:ext cx="3633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hlinkClick r:id="rId8"/>
              </a:rPr>
              <a:t>https://doi.org/10.1016/j.joclim.2021.100083</a:t>
            </a:r>
            <a:endParaRPr lang="pl-PL" sz="1200" dirty="0"/>
          </a:p>
          <a:p>
            <a:endParaRPr lang="pl-PL" sz="12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264257C-E242-184D-2CFC-741D074AD9FC}"/>
              </a:ext>
            </a:extLst>
          </p:cNvPr>
          <p:cNvSpPr txBox="1"/>
          <p:nvPr/>
        </p:nvSpPr>
        <p:spPr>
          <a:xfrm>
            <a:off x="6236205" y="4525067"/>
            <a:ext cx="5839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>
                <a:solidFill>
                  <a:srgbClr val="1F1F1F"/>
                </a:solidFill>
                <a:effectLst/>
                <a:latin typeface="ElsevierGulliver"/>
              </a:rPr>
              <a:t>W latach 2016-2019 na Florydzie było </a:t>
            </a:r>
            <a:r>
              <a:rPr lang="pl-PL" sz="1200" b="1" i="0" dirty="0">
                <a:solidFill>
                  <a:srgbClr val="1F1F1F"/>
                </a:solidFill>
                <a:effectLst/>
                <a:latin typeface="ElsevierGulliver"/>
              </a:rPr>
              <a:t>341 pacjentów</a:t>
            </a:r>
            <a:r>
              <a:rPr lang="pl-PL" sz="1200" b="0" i="0" dirty="0">
                <a:solidFill>
                  <a:srgbClr val="1F1F1F"/>
                </a:solidFill>
                <a:effectLst/>
                <a:latin typeface="ElsevierGulliver"/>
              </a:rPr>
              <a:t>, którzy odwiedzili SOR z powodu narażenia na zanieczyszczenie środowiska, oraz 159 pacjentów na Florydzie, którzy zostali hospitalizowani. </a:t>
            </a:r>
          </a:p>
          <a:p>
            <a:r>
              <a:rPr lang="pl-PL" sz="1200" dirty="0">
                <a:solidFill>
                  <a:srgbClr val="1F1F1F"/>
                </a:solidFill>
                <a:latin typeface="ElsevierGulliver"/>
              </a:rPr>
              <a:t>U pacjentów narażonych na zanieczyszczenie powietrza często diagnozowano astmę lub inną przewlekłą obturacyjną chorobę płuc .</a:t>
            </a:r>
            <a:endParaRPr lang="pl-PL" sz="1200" dirty="0"/>
          </a:p>
          <a:p>
            <a:endParaRPr lang="pl-PL" sz="1200" b="1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6D342A4-2658-B49C-0877-F10456D91FDA}"/>
              </a:ext>
            </a:extLst>
          </p:cNvPr>
          <p:cNvSpPr txBox="1"/>
          <p:nvPr/>
        </p:nvSpPr>
        <p:spPr>
          <a:xfrm>
            <a:off x="6236205" y="5614095"/>
            <a:ext cx="5955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i="0" dirty="0">
                <a:solidFill>
                  <a:srgbClr val="1F1F1F"/>
                </a:solidFill>
                <a:effectLst/>
                <a:latin typeface="ElsevierGulliver"/>
              </a:rPr>
              <a:t>Zarówno za wizyty na SOR-ze, jak i w szpitalach, </a:t>
            </a:r>
            <a:r>
              <a:rPr lang="pl-PL" sz="1200" b="1" i="0" dirty="0">
                <a:solidFill>
                  <a:srgbClr val="1F1F1F"/>
                </a:solidFill>
                <a:effectLst/>
                <a:latin typeface="ElsevierGulliver"/>
              </a:rPr>
              <a:t>w ciągu czterech lat pacjenci zostali obciążeni </a:t>
            </a:r>
            <a:r>
              <a:rPr lang="pl-PL" sz="1200" i="0" dirty="0">
                <a:solidFill>
                  <a:srgbClr val="1F1F1F"/>
                </a:solidFill>
                <a:effectLst/>
                <a:latin typeface="ElsevierGulliver"/>
              </a:rPr>
              <a:t>kosztami w wysokości </a:t>
            </a:r>
            <a:r>
              <a:rPr lang="pl-PL" sz="1200" b="1" i="0" dirty="0">
                <a:solidFill>
                  <a:srgbClr val="1F1F1F"/>
                </a:solidFill>
                <a:effectLst/>
                <a:latin typeface="ElsevierGulliver"/>
              </a:rPr>
              <a:t>11 312 969 dolarów</a:t>
            </a:r>
            <a:r>
              <a:rPr lang="pl-PL" sz="1200" i="0" dirty="0">
                <a:solidFill>
                  <a:srgbClr val="1F1F1F"/>
                </a:solidFill>
                <a:effectLst/>
                <a:latin typeface="ElsevierGulliver"/>
              </a:rPr>
              <a:t>. Ze względu na trudności w udokumentowaniu klinicznym, rzeczywiste koszty opieki zdrowotnej związane z zanieczyszczeniem środowiska są prawdopodobnie znacznie wyższe. Konieczne może być przeprowadzenie szkoleń, aby zrozumieć i częściej stosować kody zanieczyszczeń przez lekarzy i osoby zajmujące się kodowaniem.</a:t>
            </a:r>
            <a:endParaRPr lang="pl-PL" sz="1200" dirty="0"/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CCB27CD1-7FFE-21A8-EC7D-9660CB64D44A}"/>
              </a:ext>
            </a:extLst>
          </p:cNvPr>
          <p:cNvGrpSpPr/>
          <p:nvPr/>
        </p:nvGrpSpPr>
        <p:grpSpPr>
          <a:xfrm>
            <a:off x="121920" y="43576"/>
            <a:ext cx="11953745" cy="684957"/>
            <a:chOff x="121920" y="43576"/>
            <a:chExt cx="11953745" cy="684957"/>
          </a:xfrm>
        </p:grpSpPr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9240B1D7-00C2-44FA-97EE-444DED035FA4}"/>
                </a:ext>
              </a:extLst>
            </p:cNvPr>
            <p:cNvSpPr txBox="1"/>
            <p:nvPr/>
          </p:nvSpPr>
          <p:spPr>
            <a:xfrm>
              <a:off x="121920" y="204410"/>
              <a:ext cx="11953745" cy="369332"/>
            </a:xfrm>
            <a:prstGeom prst="rect">
              <a:avLst/>
            </a:prstGeom>
            <a:solidFill>
              <a:srgbClr val="28D4C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O wpływie zanieczyszczenia powietrza ■ </a:t>
              </a:r>
              <a:r>
                <a:rPr lang="pl-PL" b="1" dirty="0">
                  <a:solidFill>
                    <a:schemeClr val="bg1"/>
                  </a:solidFill>
                </a:rPr>
                <a:t>KOSZTY?!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540AF44F-2A1D-DE48-3012-A85439B4F171}"/>
                </a:ext>
              </a:extLst>
            </p:cNvPr>
            <p:cNvGrpSpPr/>
            <p:nvPr/>
          </p:nvGrpSpPr>
          <p:grpSpPr>
            <a:xfrm>
              <a:off x="8228372" y="43576"/>
              <a:ext cx="3437190" cy="684957"/>
              <a:chOff x="8228372" y="43576"/>
              <a:chExt cx="3437190" cy="684957"/>
            </a:xfrm>
          </p:grpSpPr>
          <p:pic>
            <p:nvPicPr>
              <p:cNvPr id="38" name="Picture 2" descr="Vadamecum IMGW. Dekalog wakacyjny - IMGW-PIB">
                <a:extLst>
                  <a:ext uri="{FF2B5EF4-FFF2-40B4-BE49-F238E27FC236}">
                    <a16:creationId xmlns:a16="http://schemas.microsoft.com/office/drawing/2014/main" id="{8A49A705-0A85-2D88-79D7-E2F391997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0605" y="43576"/>
                <a:ext cx="684957" cy="68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pole tekstowe 38">
                <a:extLst>
                  <a:ext uri="{FF2B5EF4-FFF2-40B4-BE49-F238E27FC236}">
                    <a16:creationId xmlns:a16="http://schemas.microsoft.com/office/drawing/2014/main" id="{4D7AD28D-7F33-B066-E591-FFF931E2B270}"/>
                  </a:ext>
                </a:extLst>
              </p:cNvPr>
              <p:cNvSpPr txBox="1"/>
              <p:nvPr/>
            </p:nvSpPr>
            <p:spPr>
              <a:xfrm>
                <a:off x="8228372" y="300178"/>
                <a:ext cx="275223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sz="1100" dirty="0">
                    <a:solidFill>
                      <a:schemeClr val="tx2"/>
                    </a:solidFill>
                  </a:rPr>
                  <a:t>Joanna Wieczorek</a:t>
                </a:r>
              </a:p>
            </p:txBody>
          </p:sp>
        </p:grp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CBB4DE08-8230-2B44-E166-45695C5D8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936" y="728533"/>
            <a:ext cx="14287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3045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41579FEC69804D9B6E7DD27211FE81" ma:contentTypeVersion="19" ma:contentTypeDescription="Utwórz nowy dokument." ma:contentTypeScope="" ma:versionID="f62c6c84f362ca5be8d956cb61de874a">
  <xsd:schema xmlns:xsd="http://www.w3.org/2001/XMLSchema" xmlns:xs="http://www.w3.org/2001/XMLSchema" xmlns:p="http://schemas.microsoft.com/office/2006/metadata/properties" xmlns:ns2="89ef9afb-f7e8-4ebc-9394-af9f5df694dc" xmlns:ns3="5e51acca-3bfb-4abd-861e-771d6253521b" targetNamespace="http://schemas.microsoft.com/office/2006/metadata/properties" ma:root="true" ma:fieldsID="3eb5266c68ee0cf7e60210b8fe22084b" ns2:_="" ns3:_="">
    <xsd:import namespace="89ef9afb-f7e8-4ebc-9394-af9f5df694dc"/>
    <xsd:import namespace="5e51acca-3bfb-4abd-861e-771d625352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f9afb-f7e8-4ebc-9394-af9f5df69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6ba318e-356d-4fca-bff6-30f0e94621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1acca-3bfb-4abd-861e-771d625352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7cef80-e2dc-427c-bd47-a6064f259326}" ma:internalName="TaxCatchAll" ma:showField="CatchAllData" ma:web="5e51acca-3bfb-4abd-861e-771d62535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51acca-3bfb-4abd-861e-771d6253521b" xsi:nil="true"/>
    <lcf76f155ced4ddcb4097134ff3c332f xmlns="89ef9afb-f7e8-4ebc-9394-af9f5df694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3A686D-B743-43BB-95C7-D45FDD3F1906}"/>
</file>

<file path=customXml/itemProps2.xml><?xml version="1.0" encoding="utf-8"?>
<ds:datastoreItem xmlns:ds="http://schemas.openxmlformats.org/officeDocument/2006/customXml" ds:itemID="{64081A54-E25A-4A62-BF8A-4E03C16C4E7C}"/>
</file>

<file path=customXml/itemProps3.xml><?xml version="1.0" encoding="utf-8"?>
<ds:datastoreItem xmlns:ds="http://schemas.openxmlformats.org/officeDocument/2006/customXml" ds:itemID="{CF352E5D-B3F7-4667-9A99-1337D0326C71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16821</TotalTime>
  <Words>1059</Words>
  <Application>Microsoft Office PowerPoint</Application>
  <PresentationFormat>Panoramiczny</PresentationFormat>
  <Paragraphs>148</Paragraphs>
  <Slides>11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Wycinek</vt:lpstr>
      <vt:lpstr>Zanieczyszczenie powietrza             w drodze do szkoły w Polsce O wpływie na zdrowie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Zanieczyszczenie powietrza             w drodze do szkoły w Polsce O wpływie na zdrowie</dc:title>
  <dc:creator>Tomasz Błażowski</dc:creator>
  <cp:lastModifiedBy>Joanna Wieczorek</cp:lastModifiedBy>
  <cp:revision>5</cp:revision>
  <dcterms:created xsi:type="dcterms:W3CDTF">2025-09-27T13:29:11Z</dcterms:created>
  <dcterms:modified xsi:type="dcterms:W3CDTF">2026-03-07T21:41:25Z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0x010100AA41579FEC69804D9B6E7DD27211FE81</vt:lpwstr>
  </property>
  <property fmtid="{D5CDD505-2E9C-101B-9397-08002B2CF9AE}" pid="3" name="MediaServiceImageTags">
    <vt:lpwstr/>
  </property>
</Properties>
</file>